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802" r:id="rId2"/>
    <p:sldId id="3228" r:id="rId3"/>
    <p:sldId id="2580" r:id="rId4"/>
    <p:sldId id="3206" r:id="rId5"/>
    <p:sldId id="3199" r:id="rId6"/>
    <p:sldId id="3229" r:id="rId7"/>
    <p:sldId id="2584" r:id="rId8"/>
    <p:sldId id="3197" r:id="rId9"/>
    <p:sldId id="3198" r:id="rId10"/>
    <p:sldId id="3201" r:id="rId11"/>
    <p:sldId id="3212" r:id="rId12"/>
    <p:sldId id="370" r:id="rId13"/>
    <p:sldId id="371" r:id="rId14"/>
    <p:sldId id="3238" r:id="rId15"/>
    <p:sldId id="3239" r:id="rId16"/>
    <p:sldId id="3240" r:id="rId17"/>
    <p:sldId id="3233" r:id="rId18"/>
    <p:sldId id="3236" r:id="rId19"/>
    <p:sldId id="3234" r:id="rId20"/>
    <p:sldId id="3235" r:id="rId21"/>
    <p:sldId id="3207" r:id="rId22"/>
    <p:sldId id="3203" r:id="rId23"/>
    <p:sldId id="3204" r:id="rId24"/>
    <p:sldId id="3221" r:id="rId25"/>
    <p:sldId id="3230" r:id="rId26"/>
    <p:sldId id="3202" r:id="rId27"/>
    <p:sldId id="3225" r:id="rId28"/>
    <p:sldId id="3226" r:id="rId29"/>
    <p:sldId id="3231" r:id="rId30"/>
    <p:sldId id="3227" r:id="rId31"/>
    <p:sldId id="2588" r:id="rId32"/>
    <p:sldId id="2592" r:id="rId33"/>
    <p:sldId id="2594" r:id="rId34"/>
    <p:sldId id="2593" r:id="rId35"/>
    <p:sldId id="2595" r:id="rId36"/>
    <p:sldId id="2596" r:id="rId37"/>
    <p:sldId id="2589" r:id="rId38"/>
    <p:sldId id="2597" r:id="rId39"/>
    <p:sldId id="2598" r:id="rId40"/>
    <p:sldId id="2605" r:id="rId41"/>
    <p:sldId id="2604" r:id="rId42"/>
    <p:sldId id="2606" r:id="rId43"/>
    <p:sldId id="2608" r:id="rId44"/>
    <p:sldId id="2600" r:id="rId45"/>
    <p:sldId id="2607" r:id="rId46"/>
    <p:sldId id="2601" r:id="rId47"/>
    <p:sldId id="2603" r:id="rId48"/>
    <p:sldId id="2585" r:id="rId49"/>
    <p:sldId id="296" r:id="rId50"/>
    <p:sldId id="297" r:id="rId51"/>
    <p:sldId id="298" r:id="rId52"/>
    <p:sldId id="299" r:id="rId53"/>
    <p:sldId id="300" r:id="rId54"/>
    <p:sldId id="3223" r:id="rId55"/>
    <p:sldId id="3224" r:id="rId56"/>
    <p:sldId id="3237" r:id="rId57"/>
    <p:sldId id="3208" r:id="rId58"/>
    <p:sldId id="260" r:id="rId59"/>
    <p:sldId id="3222" r:id="rId60"/>
    <p:sldId id="261" r:id="rId61"/>
    <p:sldId id="262" r:id="rId62"/>
    <p:sldId id="263" r:id="rId63"/>
    <p:sldId id="3209" r:id="rId64"/>
    <p:sldId id="3210" r:id="rId65"/>
    <p:sldId id="267" r:id="rId66"/>
    <p:sldId id="265" r:id="rId67"/>
    <p:sldId id="3211" r:id="rId68"/>
    <p:sldId id="3213" r:id="rId69"/>
    <p:sldId id="3214" r:id="rId70"/>
    <p:sldId id="3215" r:id="rId71"/>
    <p:sldId id="3216" r:id="rId72"/>
    <p:sldId id="272" r:id="rId73"/>
    <p:sldId id="273" r:id="rId74"/>
    <p:sldId id="3217" r:id="rId75"/>
    <p:sldId id="3218" r:id="rId76"/>
    <p:sldId id="3220" r:id="rId77"/>
    <p:sldId id="3232" r:id="rId7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40" userDrawn="1">
          <p15:clr>
            <a:srgbClr val="A4A3A4"/>
          </p15:clr>
        </p15:guide>
        <p15:guide id="3" orient="horz" pos="9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8F8F8"/>
    <a:srgbClr val="006C57"/>
    <a:srgbClr val="00715C"/>
    <a:srgbClr val="9C0073"/>
    <a:srgbClr val="B59CD8"/>
    <a:srgbClr val="D89207"/>
    <a:srgbClr val="75000A"/>
    <a:srgbClr val="014DB2"/>
    <a:srgbClr val="8A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7" autoAdjust="0"/>
    <p:restoredTop sz="68555" autoAdjust="0"/>
  </p:normalViewPr>
  <p:slideViewPr>
    <p:cSldViewPr snapToObjects="1">
      <p:cViewPr varScale="1">
        <p:scale>
          <a:sx n="109" d="100"/>
          <a:sy n="109" d="100"/>
        </p:scale>
        <p:origin x="1880" y="184"/>
      </p:cViewPr>
      <p:guideLst>
        <p:guide pos="340"/>
        <p:guide orient="horz" pos="985"/>
      </p:guideLst>
    </p:cSldViewPr>
  </p:slideViewPr>
  <p:outlineViewPr>
    <p:cViewPr>
      <p:scale>
        <a:sx n="33" d="100"/>
        <a:sy n="33" d="100"/>
      </p:scale>
      <p:origin x="0" y="-25411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A7BD1-6D46-4343-9202-5935085E7F88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A608-4536-304F-AD95-260BA55C00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35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5T21:04:46.1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85,'60'0,"0"0,-33 0,8 0,-10 0,6 0,-1 0,-5 0,-1 0,0 0,-4 0,4 0,-10 0,3 0,1 0,-3 0,6 0,-3 0,-3 0,6 0,-8 0,1 0,11 0,-14 0,14 0,-12 0,5 0,4 0,-7 0,10 0,-10 0,7 0,-3 0,-1 0,1 0,-1 0,1-9,-1 7,6-6,-4 8,4 0,-5 0,-1 0,1 0,-1 0,1 0,-5 0,3-4,-2 3,3-4,1 5,-1-4,1 3,-5-7,3 7,-3-3,5 4,0-4,-1 3,1-3,-1 4,6 0,-4 0,9-5,-9 4,9-3,-9 4,4 0,0 0,-4 0,4 0,-6 0,1 0,-1 0,1 0,0-4,-5 3,3-4,1 5,-3 0,10 0,-15 0,11 0,-7-3,0 2,6-3,-10 4,12 0,-9 0,5 0,-1 0,-3 0,6 0,-9 0,9 0,-6 0,-1 0,12 0,-13 0,8 0,0 0,-8 0,8 0,-3 0,-7 0,11 0,-8 0,3 0,1 0,0 0,0 0,0 0,-3 0,7 0,-11 0,15 0,-14 0,5 0,0 0,-2 0,7 0,-4 0,0 0,-4 0,4 0,0 0,-3 0,4 0,-5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05:09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1097 24575,'0'-21'0,"4"-21"0,6 12 0,1-17 0,9 16 0,-5 1 0,6-1 0,-2 6 0,1-5 0,-4 5 0,3-6 0,-4 6 0,4 1 0,-4 5 0,2 0 0,-7 1 0,8 3 0,-8-2 0,4 2 0,-1 0 0,-3 2 0,7 0 0,-7-1 0,8-1 0,-4-3 0,5 4 0,0-1 0,-1-2 0,1 2 0,-1 0 0,1-2 0,-1 2 0,1-4 0,5 5 0,-4 0 0,4 0 0,0 3 0,-5-7 0,11 7 0,-5-3 0,5-1 0,1 4 0,-1-4 0,1 0 0,6 3 0,-5-3 0,11 4 0,-11 1 0,10-6 0,-9 4 0,9-4 0,-3 5 0,-1 1 0,5-1 0,-5 0 0,6 0 0,1-1 0,6 1 0,-5 4 0,6-3 0,-14 4 0,5 0 0,-5-3 0,0 3 0,-1 0 0,0 1 0,-5 0 0,4 4 0,-5-3 0,-1 4 0,1 0 0,-1 0 0,1 0 0,-1 0 0,7 0 0,-5 0 0,11 0 0,-11 0 0,11 0 0,-11 0 0,11 0 0,-11 0 0,11 0 0,-11 0 0,5 0 0,-7 0 0,-5 0 0,5 0 0,-11 0 0,11 4 0,-5-3 0,0 4 0,4-1 0,-4-2 0,6 2 0,0 1 0,-1 0 0,1 1 0,5 3 0,-4-7 0,5 7 0,-6-8 0,-1 8 0,1-8 0,-1 8 0,1-7 0,-1 7 0,-5-8 0,5 8 0,-5-8 0,0 8 0,4-4 0,-9 0 0,9 4 0,-9-3 0,4 3 0,0 1 0,-4-1 0,9 1 0,-4 0 0,6 5 0,-1-4 0,1 4 0,6 0 0,-5-3 0,4 8 0,-5-9 0,-1 9 0,-4-10 0,3 10 0,-4-5 0,6 1 0,-6 2 0,4-7 0,-9 7 0,4-7 0,-6 2 0,-3 1 0,2-4 0,-7 3 0,8 0 0,-4-3 0,0 8 0,4-8 0,-8 8 0,8-4 0,-8 5 0,7-5 0,-2 4 0,-1-4 0,4 5 0,-8-5 0,7 3 0,-7-7 0,7 7 0,-7-3 0,8 0 0,-8 4 0,8-4 0,-9 1 0,5 2 0,-1-7 0,-3 7 0,3-7 0,-4 8 0,4-8 0,-2 7 0,2-2 0,0-1 0,-2 4 0,2-8 0,-4 7 0,-1-7 0,2 7 0,-1-3 0,-1 0 0,2 4 0,-2-9 0,1 8 0,1 3 0,3 0 0,-2 4 0,2-6 0,1 1 0,-4-1 0,3 1 0,1-5 0,-4 4 0,3-8 0,-4 3 0,-1-5 0,1 1 0,-1-1 0,-3 0 0,2 1 0,-2-1 0,0 0 0,2 1 0,-2-1 0,3 0 0,-4 0 0,3 0 0,-6 1 0,7-5 0,-4 3 0,1-2 0,2 4 0,-2-1 0,3 0 0,1 1 0,-1-1 0,1 1 0,-1-1 0,0 0 0,1 1 0,-5-1 0,4 1 0,-3-1 0,3 0 0,0 1 0,1-1 0,-1 0 0,-3 1 0,2-1 0,-2 1 0,0-1 0,2 0 0,-2 1 0,-1-1 0,4 1 0,-7-1 0,6 0 0,-2 1 0,-1-1 0,4 0 0,-7 1 0,6-5 0,-6 4 0,6-4 0,-6 5 0,7-5 0,-7 4 0,6-7 0,-6 6 0,7-2 0,-8 3 0,8-3 0,-7 2 0,3-2 0,-1 3 0,2-3 0,0 3 0,2-4 0,-6 5 0,3-1 0,0 0 0,0 1 0,1-1 0,-2 0 0,1-3 0,-3 2 0,2-3 0,1 4 0,-3 0 0,6-4 0,-6 4 0,6-7 0,-7 6 0,7-6 0,-9 3 0,0-4 0,-13 0 0,4 0 0,-9 0 0,10 0 0,-3-4 0,5 3 0,-1-7 0,0 4 0,-4-1 0,4-3 0,-9 3 0,9-3 0,-9 2 0,8-1 0,-7 2 0,7-4 0,-3 4 0,0-3 0,3 3 0,-7 0 0,7-2 0,-3 2 0,5 0 0,-5-3 0,3 7 0,-8-7 0,9 7 0,-9-8 0,8 4 0,-7 0 0,3-3 0,0 7 0,0-7 0,1 7 0,4-6 0,-4 2 0,4 0 0,1 2 0,3-1 0,-3 3 0,7-7 0,-6 7 0,2-3 0,4 4 0,2 0 0,12 0 0,-4 0 0,4 0 0,0 5 0,1-4 0,0 6 0,3-1 0,-3-2 0,10 5 0,-4-4 0,4 5 0,-5-5 0,-1 3 0,-4-7 0,4 8 0,-9-8 0,9 7 0,-9-3 0,4 0 0,0-2 0,-3 1 0,7-3 0,-7 3 0,7-4 0,-7 0 0,3 0 0,-5 0 0,0 0 0,1 0 0,-1 0 0,0 0 0,1 0 0,-1 3 0,0-2 0,1 6 0,-1-6 0,-3 7 0,2-7 0,-6 6 0,6-6 0,-6 7 0,7-7 0,-7 6 0,6-3 0,-6 4 0,6-3 0,-3 2 0,4-7 0,-4 8 0,3-7 0,-6 6 0,6-2 0,-3 3 0,1-1 0,-2-6 0,-3-6 0,0-5 0,0-7 0,0 7 0,0-16 0,0 10 0,0-11 0,0 13 0,0-4 0,0 4 0,0 0 0,0-4 0,0 9 0,0-4 0,0 4 0,0-8 0,0 7 0,0-7 0,0 8 0,0 1 0,0-1 0,0 1 0,0-1 0,0 1 0,0 0 0,0-1 0,0 1 0,0 0 0,0 0 0,0 0 0,4 4 0,-4-3 0,7 2 0,-6-3 0,6 0 0,-10 11 0,2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5T21:05:18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1,'69'0,"-15"0,3 0,-17 0,45 0,-32 0,32 0,-32 0,7 0,-7 0,5 0,-11 0,4 0,0 0,-5 0,6 0,-8 0,1 4,-1-2,0 8,1-9,-1 4,0-5,1 5,-7-4,-1 4,-7-5,1 0,-1 0,-4 0,3 4,-9-3,4 4,-1-5,-3 0,10 0,-11 0,5 0,-5 0,5 0,-4 0,4 0,0 0,-5 0,11 0,-5 0,5 0,1 0,-1 0,9 0,-6 0,0 0,-4 0,-9 0,10 0,-11 0,5 0,0 0,-4 0,9 0,-9 0,9-5,-9 4,10-3,-11 4,5 0,0 0,-4 0,4 0,-5 0,-1 0,1 0,-5 0,3 0,-3-5,4 4,0-3,-4 4,2 0,1 0,-3 0,4 0,-6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05:27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1859 1 24575,'-17'0'0,"-20"0"0,8 0 0,-22 0 0,19 0 0,-11 4 0,11 2 0,-11 5 0,4 5 0,1-4 0,1 3 0,0-4 0,5-1 0,1 0 0,1 0 0,5 0 0,-6 0 0,6 0 0,-4 0 0,3 0 0,1 0 0,-4 0 0,3 4 0,-4-3 0,-1 4 0,6-5 0,-5 0 0,5 0 0,0-1 0,-5 2 0,5 3 0,0-3 0,-5 3 0,10-4 0,-9 0 0,9-1 0,-4 1 0,5-1 0,-5 1 0,0 3 0,-14 2 0,16-1 0,-9 0 0,17-6 0,-5 2 0,1-1 0,3-4 0,-2 3 0,7-3 0,-3 4 0,5-1 0,-1 1 0,-4-5 0,3 4 0,-3-3 0,5 3 0,-1 0 0,1 1 0,-1-1 0,1 1 0,-1-5 0,1 4 0,-1-4 0,1 5 0,-1-1 0,1 1 0,3-1 0,-3 0 0,4 1 0,-5-1 0,1 0 0,-1 5 0,4-3 0,-3 3 0,3 0 0,-4-4 0,0 4 0,4-4 0,-2-1 0,2 5 0,-4-4 0,4 4 0,-3 0 0,3-3 0,0 3 0,-3-5 0,8 1 0,-8-1 0,7 0 0,-3 1 0,0-1 0,3 0 0,-2 1 0,3-1 0,-4 1 0,3-1 0,-3 0 0,4 1 0,0-1 0,0 0 0,-4-3 0,3 2 0,-2-2 0,3 3 0,0 0 0,0 0 0,0 0 0,0 0 0,0 0 0,0 0 0,0 0 0,0-1 0,0-6 0,-4-5 0,3-5 0,-3-3 0,0 3 0,0 1 0,-5-5 0,0-2 0,0 1 0,-1-3 0,1 2 0,0-3 0,-1-1 0,1 0 0,0 5 0,0-3 0,4 2 0,-3 1 0,3-3 0,0 7 0,-3-3 0,7 4 0,-7 1 0,8-1 0,-4 1 0,4 0 0,-4 0 0,3-1 0,-2 2 0,3-1 0,0 0 0,0 0 0,0 0 0,3 4 0,2 4 0,-1 4 0,3 4 0,-6 0 0,3 0 0,-4 0 0,0 0 0,0 0 0,3-1 0,-2 1 0,6-3 0,-6 2 0,3-3 0,-1 4 0,-2 0 0,3 1 0,0-5 0,-4 3 0,8-2 0,-7 3 0,6 0 0,-7 0 0,8-3 0,-7 2 0,6-3 0,-6 5 0,6-5 0,-6 4 0,6-4 0,-6 4 0,3 0 0,-4 0 0,3 1 0,-2-2 0,3 2 0,0-5 0,-3 3 0,2-3 0,1 1 0,-3 1 0,6-5 0,-2 6 0,3-6 0,-4 6 0,-1-2 0,1-1 0,-3 3 0,6-6 0,-6 6 0,6-6 0,-6 6 0,6-3 0,-6 4 0,6-4 0,-3 0 0,1-1 0,2-2 0,-6 7 0,2-4 0,0 0 0,-2-4 0,3-5 0,-1-3 0,2-5 0,4 4 0,0-9 0,0 8 0,-1-3 0,1 0 0,-4 4 0,3-4 0,-4 4 0,5 1 0,-5-1 0,4 4 0,-3-2 0,3 2 0,0 1 0,0-4 0,1 7 0,-1-6 0,0 2 0,1 0 0,-1-2 0,1 6 0,-5-7 0,4 7 0,-4-3 0,5 1 0,-1 2 0,0-3 0,1 4 0,-1-3 0,0 2 0,1-3 0,4 0 0,-4 3 0,4-4 0,-5 2 0,1 2 0,-1-7 0,1 7 0,-1-3 0,0 4 0,1 0 0,-1-3 0,0 2 0,0-3 0,-3 0 0,-5 4 0,-5-4 0,-3 4 0,0 0 0,-1 0 0,-8 4 0,7 0 0,-12 5 0,13 0 0,-9-4 0,8 2 0,-3-6 0,0 7 0,4-3 0,-4 0 0,4 2 0,1-6 0,3 7 0,-3-4 0,4 5 0,-5-1 0,5 0 0,-4-3 0,7 2 0,-6-6 0,2 6 0,1-3 0,0 4 0,0-4 0,3 4 0,-2-4 0,-1 0 0,3 3 0,-2-2 0,-1-1 0,0-1 0,0 1 0,-3-3 0,2 6 0,-3-6 0,1 2 0,-1-3 0,3 4 0,-2-3 0,7 6 0,-7-6 0,6 6 0,-3-3 0,4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5T20:45:02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0,'49'0,"-10"0,-15 0,-5 0,-1 0,1 0,0 0,-5 0,3 0,1 0,-3 0,6 0,-3 0,-3 0,6 0,-7 0,0 0,12 5,-10-4,11 3,-3-4,-4 0,3 0,-4 0,0 0,-5 3,3-2,-3 3,8-4,-7 0,2 0,0 0,-7 0,15 0,-15 0,7 0,-1 4,-1 1,2 0,-1-1,-3 0,4-4,0 4,0-4,0 0,-1 0,1 0,0 0,0 0,0 0,-1 0,1 0,0 0,0 0,0 0,-1 0,1 0,0 0,-1 0,1 0,4 0,-7 0,3 0,-1 0,-2 0,6 0,-3 0,-5 0,7 0,-5 0,2 0,3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BB67-C61B-4DC3-ADB1-F7ADF98F0777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F65AF-4DC6-437D-9673-955242BDFC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6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CH" dirty="0"/>
              <a:t>alse</a:t>
            </a:r>
          </a:p>
          <a:p>
            <a:r>
              <a:rPr lang="en-CH" dirty="0"/>
              <a:t>// ignoriere alle Buchstaben ausser die letzten beiden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8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63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835B-AB89-5151-43AE-B487256F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2DAF-6E01-A257-D5B1-091A893F5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17839-1C18-14E4-91F5-86B76B0C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880B-7E94-197E-C36B-F802FCA79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0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0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CF364-92BB-6ACB-18E0-FDFE292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E3824-0237-7D1B-A00F-39759AB1E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9B0E8-D560-BFC9-2975-4701F9A35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3E2F5-4460-45CC-7376-793756F3E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21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A0DA5-5F70-AD2B-777F-C50856E2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5B560D-5508-97B7-F2B3-88F0B80D6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A40CD-EE32-58DC-4C0A-C088EC7F9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49A3C-6068-63DF-DCAE-15B07F340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24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A0DA5-5F70-AD2B-777F-C50856E2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5B560D-5508-97B7-F2B3-88F0B80D6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A40CD-EE32-58DC-4C0A-C088EC7F9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49A3C-6068-63DF-DCAE-15B07F340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2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6E5BE-FF31-BE47-7FC9-68427DCD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4CF55-092C-5BA7-D89B-FD167D29F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6AF3A-E925-A14F-6E2A-190BBD753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4E720-A9BB-D9B0-06AC-19E934098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8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/*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 Berechnet die Quersumme von x mittels Rekursion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 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 Falls x &lt; 10 dann haben wir nur noch einen digit und addieren dies direkt zur Quersumme dazu.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 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 Sonst extrahieren wir den nächsten digit mit x % 10 und addieren es zur Quersumme dazu.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 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 Wir nehmen induktiv an, dass wir checksum(x / 10) bereits berechnet haben und definieren: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 1. Base Case x &lt; 10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 2. Induction Step wie wir mittels checksum(x / 10) auf checksum(x) kommen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*/</a:t>
            </a:r>
            <a:endParaRPr lang="de-DE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checksum(</a:t>
            </a:r>
            <a:r>
              <a:rPr lang="de-DE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x) {</a:t>
            </a:r>
          </a:p>
          <a:p>
            <a:pPr marL="457200" marR="0" lvl="1"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(x &lt; 10) { </a:t>
            </a:r>
          </a:p>
          <a:p>
            <a:pPr marL="914400" marR="0" lvl="2"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pPr marL="457200" marR="0" lvl="1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de-DE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914400" marR="0" lvl="2"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% 10 + checksum(x / 10);</a:t>
            </a:r>
          </a:p>
          <a:p>
            <a:pPr marL="457200" marR="0" lvl="1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53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O(log(n))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8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to come: </a:t>
            </a:r>
            <a:r>
              <a:rPr lang="de-CH" b="0" dirty="0"/>
              <a:t>Typen und Variable</a:t>
            </a:r>
            <a:r>
              <a:rPr lang="en-US" b="0" dirty="0"/>
              <a:t> </a:t>
            </a:r>
            <a:r>
              <a:rPr lang="en-CH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➜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CH" dirty="0"/>
              <a:t>Basistypen: Einfache (eingebaute) Typen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72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15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0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70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0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74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78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Difference is that with step into, you can also go through the called method step by step and see what happens </a:t>
            </a:r>
          </a:p>
          <a:p>
            <a:endParaRPr lang="en-CH" dirty="0"/>
          </a:p>
          <a:p>
            <a:r>
              <a:rPr lang="en-CH" dirty="0"/>
              <a:t>With step over, method is called and completed within one step. Only do this when you are sure the method is correct.</a:t>
            </a:r>
          </a:p>
          <a:p>
            <a:endParaRPr lang="en-CH" dirty="0"/>
          </a:p>
          <a:p>
            <a:r>
              <a:rPr lang="en-CH" dirty="0"/>
              <a:t>If no method is being called, use step over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26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1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084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50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6475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45f8babbb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445f8babbb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45f8babbb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45f8babbb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445f8babbb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445f8babbb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45f8babbb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45f8babbb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45f8babbb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445f8babbb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131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to come: </a:t>
            </a:r>
            <a:r>
              <a:rPr lang="de-CH" b="0" dirty="0"/>
              <a:t>Typen und Variable</a:t>
            </a:r>
            <a:r>
              <a:rPr lang="en-US" b="0" dirty="0"/>
              <a:t> </a:t>
            </a:r>
            <a:r>
              <a:rPr lang="en-CH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➜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CH" dirty="0"/>
              <a:t>Basistypen: Einfache (eingebaute) Typen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61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72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C8C7-083D-61E4-6013-E8E74275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D43A8-9371-FF29-DFB2-99228A6B1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9E56D-F7BB-6140-0C17-1A4E4DB7E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9D37B-10B5-E49B-3C56-99FA35CD5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35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2046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Beispiele am Whiteboard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Beispiele</a:t>
            </a:r>
            <a:r>
              <a:rPr lang="en-GB" dirty="0"/>
              <a:t> am Whiteboard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Jedem</a:t>
            </a:r>
            <a:r>
              <a:rPr lang="en-GB" dirty="0"/>
              <a:t> </a:t>
            </a:r>
            <a:r>
              <a:rPr lang="en-GB" dirty="0" err="1"/>
              <a:t>Buchstabe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Primzahl</a:t>
            </a:r>
            <a:r>
              <a:rPr lang="en-GB" dirty="0"/>
              <a:t> </a:t>
            </a:r>
            <a:r>
              <a:rPr lang="en-GB" dirty="0" err="1"/>
              <a:t>zuordnen</a:t>
            </a:r>
            <a:r>
              <a:rPr lang="en-GB" dirty="0"/>
              <a:t> =&gt; </a:t>
            </a:r>
            <a:r>
              <a:rPr lang="en-GB" dirty="0" err="1"/>
              <a:t>Unterschiedliche</a:t>
            </a:r>
            <a:r>
              <a:rPr lang="en-GB" dirty="0"/>
              <a:t> </a:t>
            </a:r>
            <a:r>
              <a:rPr lang="en-GB" dirty="0" err="1"/>
              <a:t>Primfaktoren</a:t>
            </a:r>
            <a:r>
              <a:rPr lang="en-GB" dirty="0"/>
              <a:t> =&gt; </a:t>
            </a:r>
            <a:r>
              <a:rPr lang="en-GB" dirty="0" err="1"/>
              <a:t>Unterschiedliche</a:t>
            </a:r>
            <a:r>
              <a:rPr lang="en-GB" dirty="0"/>
              <a:t> </a:t>
            </a:r>
            <a:r>
              <a:rPr lang="en-GB" dirty="0" err="1"/>
              <a:t>Buchstaben</a:t>
            </a:r>
            <a:r>
              <a:rPr lang="en-GB" dirty="0"/>
              <a:t> =&gt; </a:t>
            </a:r>
            <a:r>
              <a:rPr lang="en-GB" dirty="0" err="1"/>
              <a:t>Unterschiedliche</a:t>
            </a:r>
            <a:r>
              <a:rPr lang="en-GB" dirty="0"/>
              <a:t> Zahl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9976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27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117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338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CH" dirty="0"/>
              <a:t>Alle Vielfachen ab </a:t>
            </a:r>
            <a:r>
              <a:rPr lang="de-CH" dirty="0" err="1"/>
              <a:t>n</a:t>
            </a:r>
            <a:r>
              <a:rPr lang="de-CH" dirty="0"/>
              <a:t>*n. Wenn a &lt; </a:t>
            </a:r>
            <a:r>
              <a:rPr lang="de-CH" dirty="0" err="1"/>
              <a:t>n</a:t>
            </a:r>
            <a:r>
              <a:rPr lang="de-CH" dirty="0"/>
              <a:t>*</a:t>
            </a:r>
            <a:r>
              <a:rPr lang="de-CH" dirty="0" err="1"/>
              <a:t>n</a:t>
            </a:r>
            <a:r>
              <a:rPr lang="de-CH" dirty="0"/>
              <a:t> bedeutet das </a:t>
            </a:r>
            <a:r>
              <a:rPr lang="de-CH" dirty="0" err="1"/>
              <a:t>sqrt</a:t>
            </a:r>
            <a:r>
              <a:rPr lang="de-CH" dirty="0"/>
              <a:t>(a) &lt; n. Da aber </a:t>
            </a:r>
            <a:r>
              <a:rPr lang="de-CH" dirty="0" err="1"/>
              <a:t>sqrt</a:t>
            </a:r>
            <a:r>
              <a:rPr lang="de-CH" dirty="0"/>
              <a:t>(a) der </a:t>
            </a:r>
            <a:r>
              <a:rPr lang="de-CH" dirty="0" err="1"/>
              <a:t>grösst</a:t>
            </a:r>
            <a:r>
              <a:rPr lang="de-CH" dirty="0"/>
              <a:t> mögliche Teiler einer Zahl kann </a:t>
            </a:r>
            <a:r>
              <a:rPr lang="de-CH" dirty="0" err="1"/>
              <a:t>n</a:t>
            </a:r>
            <a:r>
              <a:rPr lang="de-CH" dirty="0"/>
              <a:t> kein Teiler von a sein.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CH" dirty="0"/>
              <a:t>Laufzeit: O(</a:t>
            </a:r>
            <a:r>
              <a:rPr lang="de-CH" dirty="0" err="1"/>
              <a:t>n</a:t>
            </a:r>
            <a:r>
              <a:rPr lang="de-CH" dirty="0"/>
              <a:t>*log(log(</a:t>
            </a:r>
            <a:r>
              <a:rPr lang="de-CH" dirty="0" err="1"/>
              <a:t>n</a:t>
            </a:r>
            <a:r>
              <a:rPr lang="de-CH" dirty="0"/>
              <a:t>))) das log(log(</a:t>
            </a:r>
            <a:r>
              <a:rPr lang="de-CH" dirty="0" err="1"/>
              <a:t>n</a:t>
            </a:r>
            <a:r>
              <a:rPr lang="de-CH" dirty="0"/>
              <a:t>)) kommt von der harmonischen Reihe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1198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803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709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394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Assistent-TODO: Aufgaben lesen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>
                <a:solidFill>
                  <a:schemeClr val="dk1"/>
                </a:solidFill>
              </a:rPr>
              <a:t>interessante Parameter: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Definitionsbereich der Funktion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Grenzwerte, “White box testing” → Path coverage, 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Demo: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gemeinsames Lösen von Aufgaben 1.a. bis 1.e.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Eclipse Bedienung (JUnit Ansicht, Tests ausführen, etc.)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bei Übungsblatt 4 können auch Tests geschrieben werden (als zusätzliche Übung)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>
                <a:solidFill>
                  <a:schemeClr val="dk1"/>
                </a:solidFill>
              </a:rPr>
              <a:t>interessante Parameter: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Definitionsbereich der Funktion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Grenzwerte, “White box testing” → Path coverage, 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Demo: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gemeinsames Lösen von Aufgaben 1.a. bis 1.e.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Eclipse Bedienung (JUnit Ansicht, Tests ausführen, etc.)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bei Übungsblatt 4 können auch Tests geschrieben werden (als zusätzliche Übung)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39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000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9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20A88-C601-C7CF-44B8-AB5A0B4EA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A66D7-1730-60B2-6813-885174E54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1A2E9-6B38-6E94-DBEA-1126C50AA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ED062-C3C5-AE79-DECC-44B757D1B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2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A17E-4214-6F80-0C0B-55983C950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A3AF1-590D-7B9B-9F50-F9B727C05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5E776-975B-AE62-2C15-7FF7C6E66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91036-1052-A217-A73B-7E6209021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3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1F7CD-03B3-9DC0-79D4-38045C7EF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49636-6FCD-5FE8-028A-C65B9EE6E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DDF4C-EB85-C204-E9C2-3DA71BCA7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B18C4-58FC-B1C9-04C8-44BDF9662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5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true</a:t>
            </a:r>
          </a:p>
          <a:p>
            <a:r>
              <a:rPr lang="en-CH" dirty="0"/>
              <a:t>// ignoriert die ersten 4 (offset)</a:t>
            </a:r>
          </a:p>
          <a:p>
            <a:r>
              <a:rPr lang="en-CH" dirty="0"/>
              <a:t>// startet die Suche bei index 4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4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16.10.24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212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3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16.10.24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16.10.24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ec.inf.ethz.ch/infk/eprog/2024/exercises/additionals/bonusaufgaben_regeln.pd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8000" y="1127641"/>
            <a:ext cx="7992888" cy="229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3200" b="1" dirty="0"/>
              <a:t>252-0027</a:t>
            </a:r>
          </a:p>
          <a:p>
            <a:r>
              <a:rPr lang="fi-FI" sz="3200" b="1" dirty="0"/>
              <a:t>Einführung in die Programmierung</a:t>
            </a:r>
          </a:p>
          <a:p>
            <a:r>
              <a:rPr lang="fi-FI" sz="2800" b="1" dirty="0"/>
              <a:t>Übungen</a:t>
            </a:r>
          </a:p>
          <a:p>
            <a:endParaRPr lang="fi-FI" sz="2000" b="1" dirty="0"/>
          </a:p>
          <a:p>
            <a:pPr>
              <a:lnSpc>
                <a:spcPct val="80000"/>
              </a:lnSpc>
            </a:pPr>
            <a:r>
              <a:rPr lang="fi-FI" sz="3200" b="1" dirty="0"/>
              <a:t>Woche 5: </a:t>
            </a:r>
            <a:r>
              <a:rPr lang="de-DE" sz="3200" b="1" dirty="0"/>
              <a:t>Arrays, Methoden, Debugger</a:t>
            </a:r>
            <a:endParaRPr lang="fi-FI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3723878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Timo Baumberger</a:t>
            </a:r>
          </a:p>
          <a:p>
            <a:r>
              <a:rPr lang="en-US" sz="2000" b="1" dirty="0" err="1"/>
              <a:t>Departement</a:t>
            </a:r>
            <a:r>
              <a:rPr lang="en-US" sz="2000" b="1" dirty="0"/>
              <a:t> </a:t>
            </a:r>
            <a:r>
              <a:rPr lang="en-US" sz="2000" b="1" dirty="0" err="1"/>
              <a:t>Informatik</a:t>
            </a:r>
            <a:endParaRPr lang="en-US" sz="2000" b="1" dirty="0"/>
          </a:p>
          <a:p>
            <a:r>
              <a:rPr lang="en-US" sz="2000" b="1" dirty="0"/>
              <a:t>ETH Zürich</a:t>
            </a:r>
          </a:p>
        </p:txBody>
      </p:sp>
    </p:spTree>
    <p:extLst>
      <p:ext uri="{BB962C8B-B14F-4D97-AF65-F5344CB8AC3E}">
        <p14:creationId xmlns:p14="http://schemas.microsoft.com/office/powerpoint/2010/main" val="28757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6257E-3EC6-A535-5698-FF7F64B6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1EC9-AFB8-6B2B-6710-F1F9C905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Zweidimensionale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BF691-3AC8-6292-5310-BB61F7B2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500" b="0" noProof="0" dirty="0"/>
              <a:t>eine Matrix könnte als Zweidimensionales Array dargestellt werden</a:t>
            </a:r>
          </a:p>
          <a:p>
            <a:pPr>
              <a:lnSpc>
                <a:spcPct val="90000"/>
              </a:lnSpc>
            </a:pPr>
            <a:r>
              <a:rPr lang="de-DE" sz="1500" noProof="0" dirty="0" err="1"/>
              <a:t>int</a:t>
            </a:r>
            <a:r>
              <a:rPr lang="de-DE" sz="1500" noProof="0" dirty="0"/>
              <a:t>[][] </a:t>
            </a:r>
            <a:r>
              <a:rPr lang="de-DE" sz="1500" noProof="0" dirty="0" err="1"/>
              <a:t>arr</a:t>
            </a:r>
            <a:r>
              <a:rPr lang="de-DE" sz="1500" noProof="0" dirty="0"/>
              <a:t> = </a:t>
            </a:r>
            <a:r>
              <a:rPr lang="de-DE" sz="1500" noProof="0" dirty="0" err="1"/>
              <a:t>new</a:t>
            </a:r>
            <a:r>
              <a:rPr lang="de-DE" sz="1500" noProof="0" dirty="0"/>
              <a:t> </a:t>
            </a:r>
            <a:r>
              <a:rPr lang="de-DE" sz="1500" noProof="0" dirty="0" err="1"/>
              <a:t>int</a:t>
            </a:r>
            <a:r>
              <a:rPr lang="de-DE" sz="1500" noProof="0" dirty="0"/>
              <a:t>[</a:t>
            </a:r>
            <a:r>
              <a:rPr lang="de-DE" sz="1500" noProof="0" dirty="0" err="1"/>
              <a:t>n</a:t>
            </a:r>
            <a:r>
              <a:rPr lang="de-DE" sz="1500" noProof="0" dirty="0"/>
              <a:t>][</a:t>
            </a:r>
            <a:r>
              <a:rPr lang="de-DE" sz="1500" noProof="0" dirty="0" err="1"/>
              <a:t>n</a:t>
            </a:r>
            <a:r>
              <a:rPr lang="de-DE" sz="1500" noProof="0" dirty="0"/>
              <a:t>];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de-DE" sz="1500" b="0" noProof="0" dirty="0"/>
              <a:t>definiert ein Array, welches </a:t>
            </a:r>
            <a:r>
              <a:rPr lang="de-DE" sz="1500" b="1" noProof="0" dirty="0" err="1"/>
              <a:t>n</a:t>
            </a:r>
            <a:r>
              <a:rPr lang="de-DE" sz="1500" b="1" noProof="0" dirty="0"/>
              <a:t> </a:t>
            </a:r>
            <a:r>
              <a:rPr lang="de-DE" sz="1500" noProof="0" dirty="0"/>
              <a:t>integer-Arrays der Länge </a:t>
            </a:r>
            <a:r>
              <a:rPr lang="de-DE" sz="1500" b="1" noProof="0" dirty="0" err="1"/>
              <a:t>n</a:t>
            </a:r>
            <a:r>
              <a:rPr lang="de-DE" sz="1500" noProof="0" dirty="0"/>
              <a:t> speichert </a:t>
            </a:r>
            <a:r>
              <a:rPr lang="de-DE" sz="1500" b="1" noProof="0" dirty="0"/>
              <a:t>(</a:t>
            </a:r>
            <a:r>
              <a:rPr lang="de-DE" sz="1500" b="1" noProof="0" dirty="0" err="1"/>
              <a:t>nxn</a:t>
            </a:r>
            <a:r>
              <a:rPr lang="de-DE" sz="1500" b="1" dirty="0"/>
              <a:t>-Matrix)</a:t>
            </a:r>
            <a:endParaRPr lang="de-DE" sz="1500" b="1" noProof="0" dirty="0"/>
          </a:p>
          <a:p>
            <a:pPr>
              <a:lnSpc>
                <a:spcPct val="90000"/>
              </a:lnSpc>
            </a:pPr>
            <a:r>
              <a:rPr lang="de-DE" sz="1500" b="0" noProof="0" dirty="0"/>
              <a:t>eine gesamte Zeile erhalten wir also mit </a:t>
            </a:r>
            <a:r>
              <a:rPr lang="de-DE" sz="1500" noProof="0" dirty="0" err="1"/>
              <a:t>arr</a:t>
            </a:r>
            <a:r>
              <a:rPr lang="de-DE" sz="1500" noProof="0" dirty="0"/>
              <a:t>[i]</a:t>
            </a:r>
            <a:r>
              <a:rPr lang="de-DE" sz="1500" b="0" noProof="0" dirty="0"/>
              <a:t> für </a:t>
            </a:r>
            <a:r>
              <a:rPr lang="de-DE" sz="1500" noProof="0" dirty="0"/>
              <a:t>0≤i&lt;</a:t>
            </a:r>
            <a:r>
              <a:rPr lang="de-DE" sz="1500" noProof="0" dirty="0" err="1"/>
              <a:t>n</a:t>
            </a:r>
            <a:endParaRPr lang="de-DE" sz="1500" noProof="0" dirty="0"/>
          </a:p>
          <a:p>
            <a:pPr>
              <a:lnSpc>
                <a:spcPct val="90000"/>
              </a:lnSpc>
            </a:pPr>
            <a:r>
              <a:rPr lang="de-DE" sz="1500" b="0" noProof="0" dirty="0"/>
              <a:t>einen Eintrag erhalten wir mit </a:t>
            </a:r>
            <a:r>
              <a:rPr lang="de-DE" sz="1500" noProof="0" dirty="0" err="1"/>
              <a:t>arr</a:t>
            </a:r>
            <a:r>
              <a:rPr lang="de-DE" sz="1500" noProof="0" dirty="0"/>
              <a:t>[i][</a:t>
            </a:r>
            <a:r>
              <a:rPr lang="de-DE" sz="1500" noProof="0" dirty="0" err="1"/>
              <a:t>j</a:t>
            </a:r>
            <a:r>
              <a:rPr lang="de-DE" sz="1500" noProof="0" dirty="0"/>
              <a:t>]</a:t>
            </a:r>
            <a:r>
              <a:rPr lang="de-DE" sz="1500" b="0" noProof="0" dirty="0"/>
              <a:t> für </a:t>
            </a:r>
            <a:r>
              <a:rPr lang="de-DE" sz="1500" noProof="0" dirty="0"/>
              <a:t>0≤i,j&lt;</a:t>
            </a:r>
            <a:r>
              <a:rPr lang="de-DE" sz="1500" noProof="0" dirty="0" err="1"/>
              <a:t>n</a:t>
            </a:r>
            <a:r>
              <a:rPr lang="de-DE" sz="1500" noProof="0" dirty="0"/>
              <a:t> </a:t>
            </a:r>
          </a:p>
          <a:p>
            <a:pPr>
              <a:lnSpc>
                <a:spcPct val="90000"/>
              </a:lnSpc>
            </a:pPr>
            <a:r>
              <a:rPr lang="de-DE" sz="1500" noProof="0" dirty="0"/>
              <a:t>Vorsicht: </a:t>
            </a:r>
            <a:r>
              <a:rPr lang="de-DE" sz="1500" b="0" noProof="0" dirty="0"/>
              <a:t>Die Längen der Arrays könnten unterschiedlich sein!</a:t>
            </a:r>
            <a:endParaRPr lang="de-DE" sz="1500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6E4316-F6A0-A6CF-07B1-92A40899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97" y="1419622"/>
            <a:ext cx="4182003" cy="271830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C9AC3-8A3D-2DAA-1777-2B8569FF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7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5383-ED62-D426-63B6-2B3BEF32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1E02E-C3EC-0E38-889F-2FECBCF389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FE8571-ED4D-2CCF-2416-FAE56586E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026626"/>
              </p:ext>
            </p:extLst>
          </p:nvPr>
        </p:nvGraphicFramePr>
        <p:xfrm>
          <a:off x="2925159" y="1712169"/>
          <a:ext cx="6095999" cy="563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5788419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967234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1712093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6249884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2471154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1178356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992970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84473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 err="1"/>
                        <a:t>arrOne</a:t>
                      </a:r>
                      <a:r>
                        <a:rPr lang="en-CH" sz="1400" dirty="0"/>
                        <a:t>[i]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501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-1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200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42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02518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3DC3DB-38BF-01CF-2520-0329C70B3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481058"/>
              </p:ext>
            </p:extLst>
          </p:nvPr>
        </p:nvGraphicFramePr>
        <p:xfrm>
          <a:off x="2925159" y="3359744"/>
          <a:ext cx="4959210" cy="563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91842">
                  <a:extLst>
                    <a:ext uri="{9D8B030D-6E8A-4147-A177-3AD203B41FA5}">
                      <a16:colId xmlns:a16="http://schemas.microsoft.com/office/drawing/2014/main" val="1578841975"/>
                    </a:ext>
                  </a:extLst>
                </a:gridCol>
                <a:gridCol w="991842">
                  <a:extLst>
                    <a:ext uri="{9D8B030D-6E8A-4147-A177-3AD203B41FA5}">
                      <a16:colId xmlns:a16="http://schemas.microsoft.com/office/drawing/2014/main" val="3296723407"/>
                    </a:ext>
                  </a:extLst>
                </a:gridCol>
                <a:gridCol w="991842">
                  <a:extLst>
                    <a:ext uri="{9D8B030D-6E8A-4147-A177-3AD203B41FA5}">
                      <a16:colId xmlns:a16="http://schemas.microsoft.com/office/drawing/2014/main" val="1171209365"/>
                    </a:ext>
                  </a:extLst>
                </a:gridCol>
                <a:gridCol w="991842">
                  <a:extLst>
                    <a:ext uri="{9D8B030D-6E8A-4147-A177-3AD203B41FA5}">
                      <a16:colId xmlns:a16="http://schemas.microsoft.com/office/drawing/2014/main" val="3624988440"/>
                    </a:ext>
                  </a:extLst>
                </a:gridCol>
                <a:gridCol w="991842">
                  <a:extLst>
                    <a:ext uri="{9D8B030D-6E8A-4147-A177-3AD203B41FA5}">
                      <a16:colId xmlns:a16="http://schemas.microsoft.com/office/drawing/2014/main" val="422471154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84473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 err="1"/>
                        <a:t>arrThree</a:t>
                      </a:r>
                      <a:r>
                        <a:rPr lang="en-CH" sz="1400" dirty="0"/>
                        <a:t>[i]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  <a:r>
                        <a:rPr lang="en-GB" sz="1400" dirty="0"/>
                        <a:t>00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-</a:t>
                      </a:r>
                      <a:r>
                        <a:rPr lang="en-CH" sz="1400" dirty="0"/>
                        <a:t>3</a:t>
                      </a:r>
                      <a:r>
                        <a:rPr lang="en-GB" sz="1400" dirty="0"/>
                        <a:t>21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0251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CAD99D-5417-9A04-3700-D69FD2AAA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11025"/>
              </p:ext>
            </p:extLst>
          </p:nvPr>
        </p:nvGraphicFramePr>
        <p:xfrm>
          <a:off x="2925159" y="2535808"/>
          <a:ext cx="3483428" cy="563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5788419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967234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1712093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6249884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84473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 err="1"/>
                        <a:t>arrTwo</a:t>
                      </a:r>
                      <a:r>
                        <a:rPr lang="en-CH" sz="1400" dirty="0"/>
                        <a:t>[i]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  <a:r>
                        <a:rPr lang="en-GB" sz="1400" dirty="0"/>
                        <a:t>1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  <a:r>
                        <a:rPr lang="en-GB" sz="1400" dirty="0"/>
                        <a:t>1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-170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0251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B52FF9-ED4F-CACE-0AC8-DA16C8E65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066121"/>
              </p:ext>
            </p:extLst>
          </p:nvPr>
        </p:nvGraphicFramePr>
        <p:xfrm>
          <a:off x="251520" y="2253868"/>
          <a:ext cx="151216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56084">
                  <a:extLst>
                    <a:ext uri="{9D8B030D-6E8A-4147-A177-3AD203B41FA5}">
                      <a16:colId xmlns:a16="http://schemas.microsoft.com/office/drawing/2014/main" val="110555428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157884197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 err="1"/>
                        <a:t>i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array</a:t>
                      </a:r>
                      <a:r>
                        <a:rPr lang="en-CH" sz="1400" dirty="0"/>
                        <a:t>[</a:t>
                      </a:r>
                      <a:r>
                        <a:rPr lang="en-CH" sz="1400" dirty="0" err="1"/>
                        <a:t>i</a:t>
                      </a:r>
                      <a:r>
                        <a:rPr lang="en-CH" sz="1400" dirty="0"/>
                        <a:t>]</a:t>
                      </a:r>
                    </a:p>
                    <a:p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84473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b="1" dirty="0"/>
                        <a:t>0</a:t>
                      </a:r>
                      <a:endParaRPr lang="en-CH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0251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b="1" dirty="0"/>
                        <a:t>1</a:t>
                      </a:r>
                      <a:endParaRPr lang="en-CH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80269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b="1" dirty="0"/>
                        <a:t>2</a:t>
                      </a:r>
                      <a:endParaRPr lang="en-CH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72160315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DEA46A-6BAC-8743-BEF6-63E9A1F3F4E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331640" y="1994109"/>
            <a:ext cx="1593519" cy="873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86FEB0-3B02-560C-F05D-E5D15DA97F1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1640" y="2817748"/>
            <a:ext cx="1593519" cy="309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F66412-A1D0-D20A-8255-52E3D77C13A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331640" y="3409151"/>
            <a:ext cx="1593519" cy="232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53335D-D7D3-75E3-A02D-6BB30C55FEFD}"/>
              </a:ext>
            </a:extLst>
          </p:cNvPr>
          <p:cNvSpPr txBox="1"/>
          <p:nvPr/>
        </p:nvSpPr>
        <p:spPr>
          <a:xfrm>
            <a:off x="3923928" y="771550"/>
            <a:ext cx="379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array = {</a:t>
            </a:r>
            <a:r>
              <a:rPr lang="en-GB" sz="2000" dirty="0" err="1"/>
              <a:t>arrOne</a:t>
            </a:r>
            <a:r>
              <a:rPr lang="en-GB" sz="2000" dirty="0"/>
              <a:t>, </a:t>
            </a:r>
            <a:r>
              <a:rPr lang="en-GB" sz="2000" dirty="0" err="1"/>
              <a:t>arrTwo</a:t>
            </a:r>
            <a:r>
              <a:rPr lang="en-GB" sz="2000" dirty="0"/>
              <a:t>, </a:t>
            </a:r>
            <a:r>
              <a:rPr lang="en-GB" sz="2000" dirty="0" err="1"/>
              <a:t>arrThree</a:t>
            </a:r>
            <a:r>
              <a:rPr lang="en-GB" sz="2000" dirty="0"/>
              <a:t>} 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213374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5DF40F-89A5-ED0E-37F3-CBE020F730F6}"/>
              </a:ext>
            </a:extLst>
          </p:cNvPr>
          <p:cNvSpPr txBox="1"/>
          <p:nvPr/>
        </p:nvSpPr>
        <p:spPr>
          <a:xfrm>
            <a:off x="1524000" y="527539"/>
            <a:ext cx="362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int[] arOneD = {1,2,3,4,5,6};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C16CB7E-F132-75EE-6728-B51CD3A9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99724"/>
              </p:ext>
            </p:extLst>
          </p:nvPr>
        </p:nvGraphicFramePr>
        <p:xfrm>
          <a:off x="1524000" y="1365089"/>
          <a:ext cx="6095999" cy="563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5788419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967234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1712093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6249884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2471154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1178356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992970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84473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arOneD[i]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0251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6650B4-D58D-496A-95BE-800E0A1EBA3D}"/>
              </a:ext>
            </a:extLst>
          </p:cNvPr>
          <p:cNvSpPr txBox="1"/>
          <p:nvPr/>
        </p:nvSpPr>
        <p:spPr>
          <a:xfrm>
            <a:off x="1524000" y="2467041"/>
            <a:ext cx="23123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int[][] </a:t>
            </a:r>
            <a:r>
              <a:rPr lang="en-CH" sz="2400" dirty="0" err="1"/>
              <a:t>ar</a:t>
            </a:r>
            <a:r>
              <a:rPr lang="en-GB" sz="2400" dirty="0"/>
              <a:t>Two</a:t>
            </a:r>
            <a:r>
              <a:rPr lang="en-CH" sz="2400" dirty="0"/>
              <a:t>D = {</a:t>
            </a:r>
          </a:p>
          <a:p>
            <a:r>
              <a:rPr lang="en-CH" sz="2400" dirty="0"/>
              <a:t>	{1,2,3},</a:t>
            </a:r>
          </a:p>
          <a:p>
            <a:r>
              <a:rPr lang="en-CH" sz="2400" dirty="0"/>
              <a:t>	{4,5,6},</a:t>
            </a:r>
          </a:p>
          <a:p>
            <a:r>
              <a:rPr lang="en-CH" sz="2400" dirty="0"/>
              <a:t>	{7,8,9}</a:t>
            </a:r>
          </a:p>
          <a:p>
            <a:r>
              <a:rPr lang="en-CH" sz="2400" dirty="0"/>
              <a:t>};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69DD35-A429-B67C-BA5B-3AC92AD1C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008258"/>
              </p:ext>
            </p:extLst>
          </p:nvPr>
        </p:nvGraphicFramePr>
        <p:xfrm>
          <a:off x="4305384" y="2868735"/>
          <a:ext cx="3483428" cy="563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5788419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967234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1712093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6249884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84473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H" sz="1400" dirty="0" err="1"/>
                        <a:t>ar</a:t>
                      </a:r>
                      <a:r>
                        <a:rPr lang="en-GB" sz="1400" dirty="0"/>
                        <a:t>Two</a:t>
                      </a:r>
                      <a:r>
                        <a:rPr lang="en-CH" sz="1400" dirty="0"/>
                        <a:t>D[i]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025185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5190632-19D0-3A43-B270-2AE69364FB2D}"/>
              </a:ext>
            </a:extLst>
          </p:cNvPr>
          <p:cNvSpPr/>
          <p:nvPr/>
        </p:nvSpPr>
        <p:spPr>
          <a:xfrm>
            <a:off x="1524000" y="2467041"/>
            <a:ext cx="2318183" cy="197026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0A1D49-4F53-5F6D-782C-FF3A201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792948"/>
              </p:ext>
            </p:extLst>
          </p:nvPr>
        </p:nvGraphicFramePr>
        <p:xfrm>
          <a:off x="4305384" y="4124093"/>
          <a:ext cx="1346736" cy="563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6684">
                  <a:extLst>
                    <a:ext uri="{9D8B030D-6E8A-4147-A177-3AD203B41FA5}">
                      <a16:colId xmlns:a16="http://schemas.microsoft.com/office/drawing/2014/main" val="1578841975"/>
                    </a:ext>
                  </a:extLst>
                </a:gridCol>
                <a:gridCol w="336684">
                  <a:extLst>
                    <a:ext uri="{9D8B030D-6E8A-4147-A177-3AD203B41FA5}">
                      <a16:colId xmlns:a16="http://schemas.microsoft.com/office/drawing/2014/main" val="3296723407"/>
                    </a:ext>
                  </a:extLst>
                </a:gridCol>
                <a:gridCol w="336684">
                  <a:extLst>
                    <a:ext uri="{9D8B030D-6E8A-4147-A177-3AD203B41FA5}">
                      <a16:colId xmlns:a16="http://schemas.microsoft.com/office/drawing/2014/main" val="1171209365"/>
                    </a:ext>
                  </a:extLst>
                </a:gridCol>
                <a:gridCol w="336684">
                  <a:extLst>
                    <a:ext uri="{9D8B030D-6E8A-4147-A177-3AD203B41FA5}">
                      <a16:colId xmlns:a16="http://schemas.microsoft.com/office/drawing/2014/main" val="36249884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84473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[i]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02518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98B4AF-4375-99E4-220C-44C639C79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34254"/>
              </p:ext>
            </p:extLst>
          </p:nvPr>
        </p:nvGraphicFramePr>
        <p:xfrm>
          <a:off x="5804520" y="4114336"/>
          <a:ext cx="1346736" cy="563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6684">
                  <a:extLst>
                    <a:ext uri="{9D8B030D-6E8A-4147-A177-3AD203B41FA5}">
                      <a16:colId xmlns:a16="http://schemas.microsoft.com/office/drawing/2014/main" val="1578841975"/>
                    </a:ext>
                  </a:extLst>
                </a:gridCol>
                <a:gridCol w="336684">
                  <a:extLst>
                    <a:ext uri="{9D8B030D-6E8A-4147-A177-3AD203B41FA5}">
                      <a16:colId xmlns:a16="http://schemas.microsoft.com/office/drawing/2014/main" val="3296723407"/>
                    </a:ext>
                  </a:extLst>
                </a:gridCol>
                <a:gridCol w="336684">
                  <a:extLst>
                    <a:ext uri="{9D8B030D-6E8A-4147-A177-3AD203B41FA5}">
                      <a16:colId xmlns:a16="http://schemas.microsoft.com/office/drawing/2014/main" val="1171209365"/>
                    </a:ext>
                  </a:extLst>
                </a:gridCol>
                <a:gridCol w="336684">
                  <a:extLst>
                    <a:ext uri="{9D8B030D-6E8A-4147-A177-3AD203B41FA5}">
                      <a16:colId xmlns:a16="http://schemas.microsoft.com/office/drawing/2014/main" val="36249884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84473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[i]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02518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055602-A727-CDCE-639F-2A075E17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908285"/>
              </p:ext>
            </p:extLst>
          </p:nvPr>
        </p:nvGraphicFramePr>
        <p:xfrm>
          <a:off x="7303656" y="4110465"/>
          <a:ext cx="1346736" cy="563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6684">
                  <a:extLst>
                    <a:ext uri="{9D8B030D-6E8A-4147-A177-3AD203B41FA5}">
                      <a16:colId xmlns:a16="http://schemas.microsoft.com/office/drawing/2014/main" val="1578841975"/>
                    </a:ext>
                  </a:extLst>
                </a:gridCol>
                <a:gridCol w="336684">
                  <a:extLst>
                    <a:ext uri="{9D8B030D-6E8A-4147-A177-3AD203B41FA5}">
                      <a16:colId xmlns:a16="http://schemas.microsoft.com/office/drawing/2014/main" val="3296723407"/>
                    </a:ext>
                  </a:extLst>
                </a:gridCol>
                <a:gridCol w="336684">
                  <a:extLst>
                    <a:ext uri="{9D8B030D-6E8A-4147-A177-3AD203B41FA5}">
                      <a16:colId xmlns:a16="http://schemas.microsoft.com/office/drawing/2014/main" val="1171209365"/>
                    </a:ext>
                  </a:extLst>
                </a:gridCol>
                <a:gridCol w="336684">
                  <a:extLst>
                    <a:ext uri="{9D8B030D-6E8A-4147-A177-3AD203B41FA5}">
                      <a16:colId xmlns:a16="http://schemas.microsoft.com/office/drawing/2014/main" val="362498844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84473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H" sz="1400" dirty="0"/>
                        <a:t>[i]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7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8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9</a:t>
                      </a:r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02518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DA4D3-3409-181E-252A-0D68E17F8B73}"/>
              </a:ext>
            </a:extLst>
          </p:cNvPr>
          <p:cNvCxnSpPr>
            <a:endCxn id="2" idx="0"/>
          </p:cNvCxnSpPr>
          <p:nvPr/>
        </p:nvCxnSpPr>
        <p:spPr>
          <a:xfrm flipH="1">
            <a:off x="4978752" y="3291830"/>
            <a:ext cx="601360" cy="83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CF4A7D-FF3B-958E-AD7F-58E5B105D849}"/>
              </a:ext>
            </a:extLst>
          </p:cNvPr>
          <p:cNvCxnSpPr>
            <a:endCxn id="3" idx="0"/>
          </p:cNvCxnSpPr>
          <p:nvPr/>
        </p:nvCxnSpPr>
        <p:spPr>
          <a:xfrm>
            <a:off x="6477888" y="3291830"/>
            <a:ext cx="0" cy="8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E68237-FCEB-D114-BB6D-688B0BFF1773}"/>
              </a:ext>
            </a:extLst>
          </p:cNvPr>
          <p:cNvCxnSpPr>
            <a:endCxn id="4" idx="0"/>
          </p:cNvCxnSpPr>
          <p:nvPr/>
        </p:nvCxnSpPr>
        <p:spPr>
          <a:xfrm>
            <a:off x="7303656" y="3291830"/>
            <a:ext cx="673368" cy="81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01FC79-5D73-A087-450A-5254F11C4AF4}"/>
                  </a:ext>
                </a:extLst>
              </p14:cNvPr>
              <p14:cNvContentPartPr/>
              <p14:nvPr/>
            </p14:nvContentPartPr>
            <p14:xfrm>
              <a:off x="2418277" y="2646369"/>
              <a:ext cx="888120" cy="30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01FC79-5D73-A087-450A-5254F11C4A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4277" y="2538729"/>
                <a:ext cx="9957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0932F73-7112-C78C-6439-8776BFBBC769}"/>
                  </a:ext>
                </a:extLst>
              </p14:cNvPr>
              <p14:cNvContentPartPr/>
              <p14:nvPr/>
            </p14:nvContentPartPr>
            <p14:xfrm>
              <a:off x="2912917" y="2117889"/>
              <a:ext cx="1781280" cy="655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0932F73-7112-C78C-6439-8776BFBBC7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6797" y="2111769"/>
                <a:ext cx="179352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BFD4AB1-3247-DF74-E9F1-AB6604AAABE7}"/>
                  </a:ext>
                </a:extLst>
              </p14:cNvPr>
              <p14:cNvContentPartPr/>
              <p14:nvPr/>
            </p14:nvContentPartPr>
            <p14:xfrm>
              <a:off x="2228197" y="751689"/>
              <a:ext cx="959400" cy="1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BFD4AB1-3247-DF74-E9F1-AB6604AAAB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4197" y="644049"/>
                <a:ext cx="10670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1BC83D0-B152-FFE3-71B1-042886900A5D}"/>
                  </a:ext>
                </a:extLst>
              </p14:cNvPr>
              <p14:cNvContentPartPr/>
              <p14:nvPr/>
            </p14:nvContentPartPr>
            <p14:xfrm>
              <a:off x="2044597" y="967329"/>
              <a:ext cx="669240" cy="36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1BC83D0-B152-FFE3-71B1-042886900A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8477" y="961209"/>
                <a:ext cx="681480" cy="3744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51EFF4B-1F5B-5570-91B9-56AD5C170817}"/>
              </a:ext>
            </a:extLst>
          </p:cNvPr>
          <p:cNvSpPr/>
          <p:nvPr/>
        </p:nvSpPr>
        <p:spPr>
          <a:xfrm>
            <a:off x="1524000" y="1347614"/>
            <a:ext cx="6116340" cy="5994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E1C44C-48DF-97AA-27C0-A836F31A9EBC}"/>
              </a:ext>
            </a:extLst>
          </p:cNvPr>
          <p:cNvSpPr/>
          <p:nvPr/>
        </p:nvSpPr>
        <p:spPr>
          <a:xfrm>
            <a:off x="4257606" y="2830701"/>
            <a:ext cx="3531206" cy="677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118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2DA52F-3A32-A1B8-4C68-1DE80C645EF3}"/>
              </a:ext>
            </a:extLst>
          </p:cNvPr>
          <p:cNvSpPr/>
          <p:nvPr/>
        </p:nvSpPr>
        <p:spPr>
          <a:xfrm>
            <a:off x="681993" y="279244"/>
            <a:ext cx="2318183" cy="197026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650B4-D58D-496A-95BE-800E0A1EBA3D}"/>
              </a:ext>
            </a:extLst>
          </p:cNvPr>
          <p:cNvSpPr txBox="1"/>
          <p:nvPr/>
        </p:nvSpPr>
        <p:spPr>
          <a:xfrm>
            <a:off x="681993" y="306419"/>
            <a:ext cx="23123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int[][] </a:t>
            </a:r>
            <a:r>
              <a:rPr lang="en-CH" sz="2400" dirty="0" err="1"/>
              <a:t>ar</a:t>
            </a:r>
            <a:r>
              <a:rPr lang="en-GB" sz="2400" dirty="0"/>
              <a:t>Two</a:t>
            </a:r>
            <a:r>
              <a:rPr lang="en-CH" sz="2400" dirty="0"/>
              <a:t>D = {</a:t>
            </a:r>
          </a:p>
          <a:p>
            <a:r>
              <a:rPr lang="en-CH" sz="2400" dirty="0"/>
              <a:t>	{1,2,3},</a:t>
            </a:r>
          </a:p>
          <a:p>
            <a:r>
              <a:rPr lang="en-CH" sz="2400" dirty="0"/>
              <a:t>	{4,5,6},</a:t>
            </a:r>
          </a:p>
          <a:p>
            <a:r>
              <a:rPr lang="en-CH" sz="2400" dirty="0"/>
              <a:t>	{7,8,9}</a:t>
            </a:r>
          </a:p>
          <a:p>
            <a:r>
              <a:rPr lang="en-CH" sz="2400" dirty="0"/>
              <a:t>};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9BED4F-1693-C4FB-EF19-D45A6B4FA351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983523"/>
          <a:ext cx="4138248" cy="162392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034562">
                  <a:extLst>
                    <a:ext uri="{9D8B030D-6E8A-4147-A177-3AD203B41FA5}">
                      <a16:colId xmlns:a16="http://schemas.microsoft.com/office/drawing/2014/main" val="2455121375"/>
                    </a:ext>
                  </a:extLst>
                </a:gridCol>
                <a:gridCol w="1034562">
                  <a:extLst>
                    <a:ext uri="{9D8B030D-6E8A-4147-A177-3AD203B41FA5}">
                      <a16:colId xmlns:a16="http://schemas.microsoft.com/office/drawing/2014/main" val="873067224"/>
                    </a:ext>
                  </a:extLst>
                </a:gridCol>
                <a:gridCol w="1034562">
                  <a:extLst>
                    <a:ext uri="{9D8B030D-6E8A-4147-A177-3AD203B41FA5}">
                      <a16:colId xmlns:a16="http://schemas.microsoft.com/office/drawing/2014/main" val="940138839"/>
                    </a:ext>
                  </a:extLst>
                </a:gridCol>
                <a:gridCol w="1034562">
                  <a:extLst>
                    <a:ext uri="{9D8B030D-6E8A-4147-A177-3AD203B41FA5}">
                      <a16:colId xmlns:a16="http://schemas.microsoft.com/office/drawing/2014/main" val="1646461596"/>
                    </a:ext>
                  </a:extLst>
                </a:gridCol>
              </a:tblGrid>
              <a:tr h="405981">
                <a:tc>
                  <a:txBody>
                    <a:bodyPr/>
                    <a:lstStyle/>
                    <a:p>
                      <a:r>
                        <a:rPr lang="en-CH" sz="1400" dirty="0"/>
                        <a:t>i\j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82890264"/>
                  </a:ext>
                </a:extLst>
              </a:tr>
              <a:tr h="405981"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2873973"/>
                  </a:ext>
                </a:extLst>
              </a:tr>
              <a:tr h="405981"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7276926"/>
                  </a:ext>
                </a:extLst>
              </a:tr>
              <a:tr h="405981"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493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A7AC74-71DC-BD82-CB8B-7220B908844D}"/>
              </a:ext>
            </a:extLst>
          </p:cNvPr>
          <p:cNvSpPr txBox="1"/>
          <p:nvPr/>
        </p:nvSpPr>
        <p:spPr>
          <a:xfrm>
            <a:off x="2389724" y="3437347"/>
            <a:ext cx="18885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700" dirty="0" err="1"/>
              <a:t>ar</a:t>
            </a:r>
            <a:r>
              <a:rPr lang="en-GB" sz="2700" dirty="0"/>
              <a:t>Two</a:t>
            </a:r>
            <a:r>
              <a:rPr lang="en-CH" sz="2700" dirty="0"/>
              <a:t>[i][j] =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C99172-4166-EF2C-568F-405D87720249}"/>
              </a:ext>
            </a:extLst>
          </p:cNvPr>
          <p:cNvGraphicFramePr>
            <a:graphicFrameLocks noGrp="1"/>
          </p:cNvGraphicFramePr>
          <p:nvPr/>
        </p:nvGraphicFramePr>
        <p:xfrm>
          <a:off x="5742467" y="346337"/>
          <a:ext cx="2069124" cy="162392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034562">
                  <a:extLst>
                    <a:ext uri="{9D8B030D-6E8A-4147-A177-3AD203B41FA5}">
                      <a16:colId xmlns:a16="http://schemas.microsoft.com/office/drawing/2014/main" val="2455121375"/>
                    </a:ext>
                  </a:extLst>
                </a:gridCol>
                <a:gridCol w="1034562">
                  <a:extLst>
                    <a:ext uri="{9D8B030D-6E8A-4147-A177-3AD203B41FA5}">
                      <a16:colId xmlns:a16="http://schemas.microsoft.com/office/drawing/2014/main" val="873067224"/>
                    </a:ext>
                  </a:extLst>
                </a:gridCol>
              </a:tblGrid>
              <a:tr h="405981">
                <a:tc>
                  <a:txBody>
                    <a:bodyPr/>
                    <a:lstStyle/>
                    <a:p>
                      <a:r>
                        <a:rPr lang="en-CH" sz="1400" dirty="0"/>
                        <a:t>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82890264"/>
                  </a:ext>
                </a:extLst>
              </a:tr>
              <a:tr h="405981">
                <a:tc>
                  <a:txBody>
                    <a:bodyPr/>
                    <a:lstStyle/>
                    <a:p>
                      <a:r>
                        <a:rPr lang="en-CH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400" dirty="0"/>
                        <a:t>{1,2,3}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2873973"/>
                  </a:ext>
                </a:extLst>
              </a:tr>
              <a:tr h="405981"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{4,5,6}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7276926"/>
                  </a:ext>
                </a:extLst>
              </a:tr>
              <a:tr h="405981"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{7,8,9}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493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9A2F1E-30D1-6274-9532-A75295558B2E}"/>
              </a:ext>
            </a:extLst>
          </p:cNvPr>
          <p:cNvSpPr txBox="1"/>
          <p:nvPr/>
        </p:nvSpPr>
        <p:spPr>
          <a:xfrm>
            <a:off x="3774186" y="915925"/>
            <a:ext cx="15935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700" dirty="0" err="1"/>
              <a:t>ar</a:t>
            </a:r>
            <a:r>
              <a:rPr lang="en-GB" sz="2700" dirty="0"/>
              <a:t>Two</a:t>
            </a:r>
            <a:r>
              <a:rPr lang="en-CH" sz="2700" dirty="0"/>
              <a:t>[i] =</a:t>
            </a:r>
          </a:p>
        </p:txBody>
      </p:sp>
    </p:spTree>
    <p:extLst>
      <p:ext uri="{BB962C8B-B14F-4D97-AF65-F5344CB8AC3E}">
        <p14:creationId xmlns:p14="http://schemas.microsoft.com/office/powerpoint/2010/main" val="276454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77DE-3B8F-3EE5-C3FB-340F951F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Strings: Wiederholung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E81AE-6355-8051-8FAC-4F4C14DA3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Strings sind Referenzen (gespeichert im Heap)</a:t>
            </a:r>
          </a:p>
          <a:p>
            <a:r>
              <a:rPr lang="en-CH"/>
              <a:t>Strings </a:t>
            </a:r>
            <a:r>
              <a:rPr lang="en-CH" dirty="0"/>
              <a:t>sind aber immutable / unveränderbar</a:t>
            </a:r>
          </a:p>
          <a:p>
            <a:r>
              <a:rPr lang="en-CH" dirty="0"/>
              <a:t>Wirklich? Ja!</a:t>
            </a:r>
            <a:r>
              <a:rPr lang="en-CH" b="0" i="0" dirty="0">
                <a:solidFill>
                  <a:srgbClr val="CCCCCC"/>
                </a:solidFill>
                <a:effectLst/>
                <a:latin typeface="Noto Color Emoji"/>
              </a:rPr>
              <a:t> </a:t>
            </a:r>
            <a:r>
              <a:rPr lang="en-CH" sz="2800" b="0" i="0" dirty="0">
                <a:solidFill>
                  <a:srgbClr val="CCCCCC"/>
                </a:solidFill>
                <a:effectLst/>
                <a:latin typeface="Noto Color Emoji"/>
              </a:rPr>
              <a:t>🤓</a:t>
            </a:r>
          </a:p>
          <a:p>
            <a:r>
              <a:rPr lang="en-CH" dirty="0"/>
              <a:t>Arrays sind veränderbar</a:t>
            </a:r>
          </a:p>
          <a:p>
            <a:r>
              <a:rPr lang="en-CH" dirty="0"/>
              <a:t>Bei 0 indexiert</a:t>
            </a:r>
          </a:p>
          <a:p>
            <a:r>
              <a:rPr lang="en-CH" dirty="0"/>
              <a:t> </a:t>
            </a:r>
          </a:p>
          <a:p>
            <a:endParaRPr lang="en-CH" b="0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35FE-B534-41D3-ADA5-1039ED08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14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9B03F-C8E8-30C7-62F8-A4A653E91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300858"/>
            <a:ext cx="2933700" cy="34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64F069-4659-CD29-7195-942D7EACA844}"/>
                  </a:ext>
                </a:extLst>
              </p14:cNvPr>
              <p14:cNvContentPartPr/>
              <p14:nvPr/>
            </p14:nvContentPartPr>
            <p14:xfrm>
              <a:off x="3953144" y="2480409"/>
              <a:ext cx="474840" cy="16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64F069-4659-CD29-7195-942D7EACA8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9144" y="2372409"/>
                <a:ext cx="582480" cy="231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88DA6B1-48F7-D2AA-637B-34F5D4EA5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795886"/>
            <a:ext cx="7772400" cy="6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2A15-202A-416A-A43B-AE7392CD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Strings Internal (nice to know)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1AF60-B715-C6D9-D11B-C490E272F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Literal String sind immer identisch</a:t>
            </a:r>
          </a:p>
          <a:p>
            <a:r>
              <a:rPr lang="en-CH" dirty="0"/>
              <a:t>Strings werden in String Constant Pool gespeichert</a:t>
            </a:r>
          </a:p>
          <a:p>
            <a:r>
              <a:rPr lang="en-CH" dirty="0"/>
              <a:t>Konstante String Expressions werden im Constant Pool gespeichert (Auswertung vor Ausführung des Codes möglich)</a:t>
            </a:r>
          </a:p>
          <a:p>
            <a:r>
              <a:rPr lang="en-CH" dirty="0"/>
              <a:t>Sequenz von Chars (eigentlich von Bytes)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7542-5009-B70F-1CDA-16430B90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15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8EBB3-5476-A777-A41E-100B58ED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55207"/>
            <a:ext cx="7772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2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E1AA-9DEE-6167-DB3F-A2E04EA4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String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8028B-5FCD-109C-B79F-70B0340DA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16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7375C-92CE-C06D-09C6-5B678966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8" y="1060946"/>
            <a:ext cx="6776386" cy="1366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827F6-D671-8A06-3866-92D5C7E2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27733"/>
            <a:ext cx="2602632" cy="331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8E7B0-C211-6BDA-1C85-7FE46927A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14242"/>
            <a:ext cx="6196171" cy="1592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E85E17-7551-254A-FEDD-D88AF9FD8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99227"/>
            <a:ext cx="2944288" cy="368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CBB9D-D8A3-4C2E-FA95-80525A8DDA99}"/>
              </a:ext>
            </a:extLst>
          </p:cNvPr>
          <p:cNvSpPr txBox="1"/>
          <p:nvPr/>
        </p:nvSpPr>
        <p:spPr>
          <a:xfrm>
            <a:off x="3462919" y="437195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rgbClr val="00B050"/>
                </a:solidFill>
              </a:rPr>
              <a:t>Lösung</a:t>
            </a:r>
            <a:endParaRPr lang="en-CH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7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FF95-1985-224E-355D-1F8B0426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String Beispiel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29BD5-3951-BF2D-E8E4-2A04080A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17</a:t>
            </a:fld>
            <a:endParaRPr lang="de-CH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4C111-60AC-EF77-4742-5E5436A68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" y="1162646"/>
            <a:ext cx="8509792" cy="292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F3001-787D-1CB1-BDA7-AFB9F673D922}"/>
              </a:ext>
            </a:extLst>
          </p:cNvPr>
          <p:cNvSpPr txBox="1"/>
          <p:nvPr/>
        </p:nvSpPr>
        <p:spPr>
          <a:xfrm>
            <a:off x="430669" y="4183335"/>
            <a:ext cx="216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dirty="0"/>
              <a:t>Output: true</a:t>
            </a:r>
          </a:p>
        </p:txBody>
      </p:sp>
    </p:spTree>
    <p:extLst>
      <p:ext uri="{BB962C8B-B14F-4D97-AF65-F5344CB8AC3E}">
        <p14:creationId xmlns:p14="http://schemas.microsoft.com/office/powerpoint/2010/main" val="74270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6AC4-1B74-4F2D-EECB-4037B7F5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String Beispiel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26E11-D26E-1ED0-E49F-1A027F43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18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50159-EA6B-EE2C-476E-2B76B4BB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076532"/>
            <a:ext cx="8581133" cy="2431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8AD037-92D5-E9BE-2088-534109AC3F6C}"/>
              </a:ext>
            </a:extLst>
          </p:cNvPr>
          <p:cNvSpPr txBox="1"/>
          <p:nvPr/>
        </p:nvSpPr>
        <p:spPr>
          <a:xfrm>
            <a:off x="430669" y="4183335"/>
            <a:ext cx="216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dirty="0"/>
              <a:t>Output: false</a:t>
            </a:r>
          </a:p>
        </p:txBody>
      </p:sp>
    </p:spTree>
    <p:extLst>
      <p:ext uri="{BB962C8B-B14F-4D97-AF65-F5344CB8AC3E}">
        <p14:creationId xmlns:p14="http://schemas.microsoft.com/office/powerpoint/2010/main" val="22323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String Beispiele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1CF53-64BA-ABDB-45AF-36ACFC6D95FD}"/>
              </a:ext>
            </a:extLst>
          </p:cNvPr>
          <p:cNvSpPr txBox="1"/>
          <p:nvPr/>
        </p:nvSpPr>
        <p:spPr>
          <a:xfrm>
            <a:off x="755576" y="3795886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Output: </a:t>
            </a:r>
            <a:r>
              <a:rPr lang="en-GB" sz="2800" b="1" dirty="0" err="1">
                <a:latin typeface="Ubuntu Mono" panose="020B0509030602030204" pitchFamily="49" charset="0"/>
              </a:rPr>
              <a:t>nXuehru</a:t>
            </a:r>
            <a:endParaRPr lang="en-CH" sz="2800" b="1" dirty="0">
              <a:latin typeface="Ubuntu Mono" panose="020B0509030602030204" pitchFamily="49" charset="0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1294007-C7C2-169C-EA32-7256FE7AFD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68"/>
            <a:ext cx="9144000" cy="35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AA80-B61E-EBBB-EA86-00914E38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04CC-456E-DAE9-293B-EF56CFFF0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Arrays</a:t>
            </a:r>
          </a:p>
          <a:p>
            <a:r>
              <a:rPr lang="en-CH" dirty="0"/>
              <a:t>Strings</a:t>
            </a:r>
          </a:p>
          <a:p>
            <a:r>
              <a:rPr lang="en-CH" dirty="0"/>
              <a:t>Methoden</a:t>
            </a:r>
          </a:p>
          <a:p>
            <a:r>
              <a:rPr lang="en-CH" dirty="0"/>
              <a:t>Java Debugger</a:t>
            </a:r>
          </a:p>
          <a:p>
            <a:r>
              <a:rPr lang="en-CH" dirty="0"/>
              <a:t>Nachbesprechung</a:t>
            </a:r>
          </a:p>
          <a:p>
            <a:r>
              <a:rPr lang="en-CH" dirty="0"/>
              <a:t>Vorbesprechung</a:t>
            </a:r>
          </a:p>
          <a:p>
            <a:r>
              <a:rPr lang="en-CH" dirty="0"/>
              <a:t>Kahoot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72723-0885-CA12-8BC3-96F71D46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92691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A2BA-3E21-0D7C-E4C5-494F6F90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7681-D6DC-0AAB-F296-954DC4CA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String Beispiele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A873-8027-709D-9381-12B8EC9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1CF53-64BA-ABDB-45AF-36ACFC6D95FD}"/>
              </a:ext>
            </a:extLst>
          </p:cNvPr>
          <p:cNvSpPr txBox="1"/>
          <p:nvPr/>
        </p:nvSpPr>
        <p:spPr>
          <a:xfrm>
            <a:off x="539552" y="3579862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Output: </a:t>
            </a:r>
            <a:r>
              <a:rPr lang="en-GB" sz="2800" b="1" dirty="0" err="1">
                <a:latin typeface="Ubuntu Mono" panose="020B0509030602030204" pitchFamily="49" charset="0"/>
              </a:rPr>
              <a:t>Pogrg</a:t>
            </a:r>
            <a:endParaRPr lang="en-CH" sz="2800" b="1" dirty="0">
              <a:latin typeface="Ubuntu Mono" panose="020B0509030602030204" pitchFamily="49" charset="0"/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8F7B267-4C2B-B9D9-D519-7D02BD3C9F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77" y="951570"/>
            <a:ext cx="937355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Methoden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968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754BE-25C8-811D-B2B1-507AD91D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F178-7097-BF66-BAA0-488CD19C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84" y="2143125"/>
            <a:ext cx="8003232" cy="857250"/>
          </a:xfrm>
        </p:spPr>
        <p:txBody>
          <a:bodyPr>
            <a:normAutofit/>
          </a:bodyPr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public </a:t>
            </a:r>
            <a:r>
              <a:rPr lang="de-CH" dirty="0"/>
              <a:t>static </a:t>
            </a:r>
            <a:r>
              <a:rPr lang="de-CH" dirty="0">
                <a:solidFill>
                  <a:srgbClr val="00B050"/>
                </a:solidFill>
              </a:rPr>
              <a:t>int</a:t>
            </a:r>
            <a:r>
              <a:rPr lang="de-CH" dirty="0"/>
              <a:t> </a:t>
            </a:r>
            <a:r>
              <a:rPr lang="de-CH" dirty="0">
                <a:solidFill>
                  <a:srgbClr val="FFC000"/>
                </a:solidFill>
              </a:rPr>
              <a:t>add</a:t>
            </a:r>
            <a:r>
              <a:rPr lang="de-CH" dirty="0"/>
              <a:t>(</a:t>
            </a:r>
            <a:r>
              <a:rPr lang="de-CH" dirty="0">
                <a:solidFill>
                  <a:srgbClr val="00B050"/>
                </a:solidFill>
              </a:rPr>
              <a:t>int</a:t>
            </a:r>
            <a:r>
              <a:rPr lang="de-CH" dirty="0"/>
              <a:t> a, </a:t>
            </a:r>
            <a:r>
              <a:rPr lang="de-CH" dirty="0">
                <a:solidFill>
                  <a:srgbClr val="00B050"/>
                </a:solidFill>
              </a:rPr>
              <a:t>int</a:t>
            </a:r>
            <a:r>
              <a:rPr lang="de-CH" dirty="0"/>
              <a:t> b){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A6AB-5B9C-861E-CCA3-CEEE0474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10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DFA6-4474-F33D-87B7-BC0070BD0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29B9-2B83-3AB6-1010-05AD24F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84" y="2143125"/>
            <a:ext cx="8003232" cy="857250"/>
          </a:xfrm>
        </p:spPr>
        <p:txBody>
          <a:bodyPr>
            <a:normAutofit/>
          </a:bodyPr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public </a:t>
            </a:r>
            <a:r>
              <a:rPr lang="de-CH" dirty="0"/>
              <a:t>static </a:t>
            </a:r>
            <a:r>
              <a:rPr lang="de-CH" dirty="0">
                <a:solidFill>
                  <a:srgbClr val="00B050"/>
                </a:solidFill>
              </a:rPr>
              <a:t>int</a:t>
            </a:r>
            <a:r>
              <a:rPr lang="de-CH" dirty="0"/>
              <a:t> </a:t>
            </a:r>
            <a:r>
              <a:rPr lang="de-CH" dirty="0">
                <a:solidFill>
                  <a:srgbClr val="FFC000"/>
                </a:solidFill>
              </a:rPr>
              <a:t>add</a:t>
            </a:r>
            <a:r>
              <a:rPr lang="de-CH" dirty="0"/>
              <a:t>(</a:t>
            </a:r>
            <a:r>
              <a:rPr lang="de-CH" dirty="0">
                <a:solidFill>
                  <a:srgbClr val="00B050"/>
                </a:solidFill>
              </a:rPr>
              <a:t>int</a:t>
            </a:r>
            <a:r>
              <a:rPr lang="de-CH" dirty="0"/>
              <a:t> a, </a:t>
            </a:r>
            <a:r>
              <a:rPr lang="de-CH" dirty="0">
                <a:solidFill>
                  <a:srgbClr val="00B050"/>
                </a:solidFill>
              </a:rPr>
              <a:t>int</a:t>
            </a:r>
            <a:r>
              <a:rPr lang="de-CH" dirty="0"/>
              <a:t> b){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541B8-3CA5-9439-6D03-B169C1C4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5CF0CA8-61CE-5AD9-6826-843E610E449F}"/>
              </a:ext>
            </a:extLst>
          </p:cNvPr>
          <p:cNvSpPr/>
          <p:nvPr/>
        </p:nvSpPr>
        <p:spPr>
          <a:xfrm rot="16200000">
            <a:off x="1763688" y="2424311"/>
            <a:ext cx="288032" cy="115212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FD914C9-0892-57D7-9D75-FF9FBDE4F292}"/>
              </a:ext>
            </a:extLst>
          </p:cNvPr>
          <p:cNvSpPr/>
          <p:nvPr/>
        </p:nvSpPr>
        <p:spPr>
          <a:xfrm rot="16200000">
            <a:off x="3649689" y="2910491"/>
            <a:ext cx="583570" cy="467140"/>
          </a:xfrm>
          <a:prstGeom prst="leftBrace">
            <a:avLst>
              <a:gd name="adj1" fmla="val 8333"/>
              <a:gd name="adj2" fmla="val 5233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D233E1B-EE46-63A7-CC6E-8210AE29E7AA}"/>
              </a:ext>
            </a:extLst>
          </p:cNvPr>
          <p:cNvSpPr/>
          <p:nvPr/>
        </p:nvSpPr>
        <p:spPr>
          <a:xfrm rot="16200000">
            <a:off x="4590897" y="2655149"/>
            <a:ext cx="288032" cy="682286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83E3F92-AA14-8FA1-5087-59F3F2D92425}"/>
              </a:ext>
            </a:extLst>
          </p:cNvPr>
          <p:cNvSpPr/>
          <p:nvPr/>
        </p:nvSpPr>
        <p:spPr>
          <a:xfrm rot="16200000">
            <a:off x="6031362" y="2007382"/>
            <a:ext cx="288032" cy="1977819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C60FFC-7AC4-4B04-C076-0667B332F150}"/>
              </a:ext>
            </a:extLst>
          </p:cNvPr>
          <p:cNvSpPr txBox="1">
            <a:spLocks/>
          </p:cNvSpPr>
          <p:nvPr/>
        </p:nvSpPr>
        <p:spPr>
          <a:xfrm>
            <a:off x="1259632" y="3140308"/>
            <a:ext cx="1337320" cy="41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1800" dirty="0">
                <a:solidFill>
                  <a:srgbClr val="FF0000"/>
                </a:solidFill>
              </a:rPr>
              <a:t>Sichtbarkeit</a:t>
            </a:r>
            <a:endParaRPr lang="de-CH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FF4EDB-1A74-CB90-49A1-771AFE915381}"/>
              </a:ext>
            </a:extLst>
          </p:cNvPr>
          <p:cNvSpPr txBox="1">
            <a:spLocks/>
          </p:cNvSpPr>
          <p:nvPr/>
        </p:nvSpPr>
        <p:spPr>
          <a:xfrm>
            <a:off x="4098776" y="3140308"/>
            <a:ext cx="1337320" cy="41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1800" dirty="0">
                <a:solidFill>
                  <a:srgbClr val="FFC000"/>
                </a:solidFill>
              </a:rPr>
              <a:t>Name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63694A-B193-9E08-4756-678821700827}"/>
              </a:ext>
            </a:extLst>
          </p:cNvPr>
          <p:cNvSpPr txBox="1">
            <a:spLocks/>
          </p:cNvSpPr>
          <p:nvPr/>
        </p:nvSpPr>
        <p:spPr>
          <a:xfrm>
            <a:off x="3306688" y="3488430"/>
            <a:ext cx="1337320" cy="41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1800" dirty="0">
                <a:solidFill>
                  <a:srgbClr val="00B050"/>
                </a:solidFill>
              </a:rPr>
              <a:t>Rückgabetyp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7061CE-62C9-8127-ACF7-0C3E5FBE22AE}"/>
              </a:ext>
            </a:extLst>
          </p:cNvPr>
          <p:cNvSpPr txBox="1">
            <a:spLocks/>
          </p:cNvSpPr>
          <p:nvPr/>
        </p:nvSpPr>
        <p:spPr>
          <a:xfrm>
            <a:off x="5305024" y="3140307"/>
            <a:ext cx="1787256" cy="41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1800" dirty="0">
                <a:solidFill>
                  <a:srgbClr val="FFC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366711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DFA6-4474-F33D-87B7-BC0070BD0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29B9-2B83-3AB6-1010-05AD24F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84" y="2143125"/>
            <a:ext cx="8003232" cy="857250"/>
          </a:xfrm>
        </p:spPr>
        <p:txBody>
          <a:bodyPr>
            <a:normAutofit/>
          </a:bodyPr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public </a:t>
            </a:r>
            <a:r>
              <a:rPr lang="de-CH" dirty="0"/>
              <a:t>static </a:t>
            </a:r>
            <a:r>
              <a:rPr lang="de-CH" dirty="0">
                <a:solidFill>
                  <a:srgbClr val="00B050"/>
                </a:solidFill>
              </a:rPr>
              <a:t>int</a:t>
            </a:r>
            <a:r>
              <a:rPr lang="de-CH" dirty="0"/>
              <a:t> </a:t>
            </a:r>
            <a:r>
              <a:rPr lang="de-CH" dirty="0">
                <a:solidFill>
                  <a:srgbClr val="FFC000"/>
                </a:solidFill>
              </a:rPr>
              <a:t>add</a:t>
            </a:r>
            <a:r>
              <a:rPr lang="de-CH" dirty="0"/>
              <a:t>(</a:t>
            </a:r>
            <a:r>
              <a:rPr lang="de-CH" dirty="0">
                <a:solidFill>
                  <a:srgbClr val="00B050"/>
                </a:solidFill>
              </a:rPr>
              <a:t>int</a:t>
            </a:r>
            <a:r>
              <a:rPr lang="de-CH" dirty="0"/>
              <a:t> a, </a:t>
            </a:r>
            <a:r>
              <a:rPr lang="de-CH" dirty="0">
                <a:solidFill>
                  <a:srgbClr val="00B050"/>
                </a:solidFill>
              </a:rPr>
              <a:t>int</a:t>
            </a:r>
            <a:r>
              <a:rPr lang="de-CH" dirty="0"/>
              <a:t> b){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541B8-3CA5-9439-6D03-B169C1C4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5CF0CA8-61CE-5AD9-6826-843E610E449F}"/>
              </a:ext>
            </a:extLst>
          </p:cNvPr>
          <p:cNvSpPr/>
          <p:nvPr/>
        </p:nvSpPr>
        <p:spPr>
          <a:xfrm rot="16200000">
            <a:off x="1763688" y="2424311"/>
            <a:ext cx="288032" cy="115212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FD914C9-0892-57D7-9D75-FF9FBDE4F292}"/>
              </a:ext>
            </a:extLst>
          </p:cNvPr>
          <p:cNvSpPr/>
          <p:nvPr/>
        </p:nvSpPr>
        <p:spPr>
          <a:xfrm rot="16200000">
            <a:off x="3649689" y="2910491"/>
            <a:ext cx="583570" cy="467140"/>
          </a:xfrm>
          <a:prstGeom prst="leftBrace">
            <a:avLst>
              <a:gd name="adj1" fmla="val 8333"/>
              <a:gd name="adj2" fmla="val 5233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D233E1B-EE46-63A7-CC6E-8210AE29E7AA}"/>
              </a:ext>
            </a:extLst>
          </p:cNvPr>
          <p:cNvSpPr/>
          <p:nvPr/>
        </p:nvSpPr>
        <p:spPr>
          <a:xfrm rot="16200000">
            <a:off x="4590897" y="2655149"/>
            <a:ext cx="288032" cy="682286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83E3F92-AA14-8FA1-5087-59F3F2D92425}"/>
              </a:ext>
            </a:extLst>
          </p:cNvPr>
          <p:cNvSpPr/>
          <p:nvPr/>
        </p:nvSpPr>
        <p:spPr>
          <a:xfrm rot="16200000">
            <a:off x="6031362" y="2007382"/>
            <a:ext cx="288032" cy="1977819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C60FFC-7AC4-4B04-C076-0667B332F150}"/>
              </a:ext>
            </a:extLst>
          </p:cNvPr>
          <p:cNvSpPr txBox="1">
            <a:spLocks/>
          </p:cNvSpPr>
          <p:nvPr/>
        </p:nvSpPr>
        <p:spPr>
          <a:xfrm>
            <a:off x="1259632" y="3140308"/>
            <a:ext cx="1337320" cy="41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1800" dirty="0">
                <a:solidFill>
                  <a:srgbClr val="FF0000"/>
                </a:solidFill>
              </a:rPr>
              <a:t>Sichtbarkeit</a:t>
            </a:r>
            <a:endParaRPr lang="de-CH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FF4EDB-1A74-CB90-49A1-771AFE915381}"/>
              </a:ext>
            </a:extLst>
          </p:cNvPr>
          <p:cNvSpPr txBox="1">
            <a:spLocks/>
          </p:cNvSpPr>
          <p:nvPr/>
        </p:nvSpPr>
        <p:spPr>
          <a:xfrm>
            <a:off x="4098776" y="3140308"/>
            <a:ext cx="1337320" cy="41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1800" dirty="0">
                <a:solidFill>
                  <a:srgbClr val="FFC000"/>
                </a:solidFill>
              </a:rPr>
              <a:t>Name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63694A-B193-9E08-4756-678821700827}"/>
              </a:ext>
            </a:extLst>
          </p:cNvPr>
          <p:cNvSpPr txBox="1">
            <a:spLocks/>
          </p:cNvSpPr>
          <p:nvPr/>
        </p:nvSpPr>
        <p:spPr>
          <a:xfrm>
            <a:off x="3306688" y="3488430"/>
            <a:ext cx="1337320" cy="41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1800" dirty="0">
                <a:solidFill>
                  <a:srgbClr val="00B050"/>
                </a:solidFill>
              </a:rPr>
              <a:t>Rückgabetyp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7061CE-62C9-8127-ACF7-0C3E5FBE22AE}"/>
              </a:ext>
            </a:extLst>
          </p:cNvPr>
          <p:cNvSpPr txBox="1">
            <a:spLocks/>
          </p:cNvSpPr>
          <p:nvPr/>
        </p:nvSpPr>
        <p:spPr>
          <a:xfrm>
            <a:off x="5305024" y="3140307"/>
            <a:ext cx="1787256" cy="41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1800" dirty="0">
                <a:solidFill>
                  <a:srgbClr val="FFC000"/>
                </a:solidFill>
              </a:rPr>
              <a:t>Parameter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DF104DA-C7EA-39FB-8256-A23C48F1D620}"/>
              </a:ext>
            </a:extLst>
          </p:cNvPr>
          <p:cNvSpPr/>
          <p:nvPr/>
        </p:nvSpPr>
        <p:spPr>
          <a:xfrm rot="5400000">
            <a:off x="5671017" y="653937"/>
            <a:ext cx="288032" cy="298654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E63EDE-BF1C-2FA8-4006-FFC9F8719D1C}"/>
              </a:ext>
            </a:extLst>
          </p:cNvPr>
          <p:cNvSpPr txBox="1">
            <a:spLocks/>
          </p:cNvSpPr>
          <p:nvPr/>
        </p:nvSpPr>
        <p:spPr>
          <a:xfrm>
            <a:off x="4593423" y="1540703"/>
            <a:ext cx="2426849" cy="41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2000" dirty="0"/>
              <a:t>Signatur</a:t>
            </a:r>
          </a:p>
        </p:txBody>
      </p:sp>
    </p:spTree>
    <p:extLst>
      <p:ext uri="{BB962C8B-B14F-4D97-AF65-F5344CB8AC3E}">
        <p14:creationId xmlns:p14="http://schemas.microsoft.com/office/powerpoint/2010/main" val="1742506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BF94-1430-DFD5-EDD8-E67BE61D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Java: Methoden Signatur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EB9EA-0DAC-5166-82BC-B449FE8FA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Kombination aus Name der Methode, Anzahl der Parameter, Typen der Datentypen und Reihenfolge der Parameter</a:t>
            </a:r>
          </a:p>
          <a:p>
            <a:r>
              <a:rPr lang="en-CH" dirty="0"/>
              <a:t>Reihefolge wird nur beachtet wenn die Parameter Typen unterschiedlich sind</a:t>
            </a:r>
          </a:p>
          <a:p>
            <a:r>
              <a:rPr lang="en-CH" dirty="0"/>
              <a:t>Signatur einer Methode identifiziert eine Methode in Java eindeutig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3430A-FD65-420F-97B3-F7A8748B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25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526699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F0D8A-665D-31C4-BCBE-B3E0F2A4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F8F7-9EAD-51F1-08AC-2CB318DB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Method-</a:t>
            </a:r>
            <a:r>
              <a:rPr lang="de-CH" dirty="0" err="1"/>
              <a:t>Overloading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F5FA-B0D7-7B64-C4EC-BD2A8B953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AT" sz="2000" b="0" dirty="0"/>
              <a:t>Eine Methode kann überladen werden, in dem die Methodenparameter verändert werden</a:t>
            </a:r>
            <a:endParaRPr lang="de-AT" sz="2000" b="0" noProof="0" dirty="0">
              <a:effectLst/>
            </a:endParaRPr>
          </a:p>
          <a:p>
            <a:pPr>
              <a:lnSpc>
                <a:spcPct val="90000"/>
              </a:lnSpc>
            </a:pPr>
            <a:r>
              <a:rPr lang="de-AT" sz="2000" b="0" dirty="0"/>
              <a:t>trotz gleichem Namen hat sie dann eine andere Signatur</a:t>
            </a:r>
          </a:p>
          <a:p>
            <a:pPr>
              <a:lnSpc>
                <a:spcPct val="90000"/>
              </a:lnSpc>
            </a:pPr>
            <a:r>
              <a:rPr lang="de-AT" sz="2000" dirty="0" err="1"/>
              <a:t>add</a:t>
            </a:r>
            <a:r>
              <a:rPr lang="de-AT" sz="2000" b="0" dirty="0"/>
              <a:t> kann durch Überladung mit unterschiedlichen Parametern aufgerufen werden, hat nun unterschiedliche Rückgabetypen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0B6F719-AB0E-75C0-A7F6-DD079DFD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36513"/>
            <a:ext cx="4038600" cy="332174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84ACB-6682-E125-895B-02A1A1A4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0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FF8D-9D44-AEFC-36BB-A4D16378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Rekursion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5958A-0DC6-770B-FE29-6ACBC060FF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Rekursion</a:t>
            </a:r>
            <a:r>
              <a:rPr lang="en-GB" dirty="0"/>
              <a:t> - </a:t>
            </a:r>
            <a:r>
              <a:rPr lang="en-GB" dirty="0" err="1"/>
              <a:t>Beispiel</a:t>
            </a:r>
            <a:r>
              <a:rPr lang="en-GB" dirty="0"/>
              <a:t> 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28</a:t>
            </a:fld>
            <a:endParaRPr lang="de-CH" noProof="0" dirty="0"/>
          </a:p>
        </p:txBody>
      </p:sp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328EC52-7500-36EB-8ABC-506C5D07B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0" y="1136965"/>
            <a:ext cx="8172400" cy="28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1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FE6F-B836-973D-C8C3-CACBD460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Rekursion - Potenzieren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6620A-9B6D-3D0C-1E32-A3769E6E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29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DD394-E681-62A7-9664-7D4C96DC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5699"/>
            <a:ext cx="6419056" cy="36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6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0" dirty="0"/>
              <a:t>Mein Name: Timo Baumberger</a:t>
            </a:r>
          </a:p>
          <a:p>
            <a:r>
              <a:rPr lang="de-CH" b="0" dirty="0"/>
              <a:t>Bei Fragen: </a:t>
            </a:r>
            <a:r>
              <a:rPr lang="de-CH" b="0" dirty="0" err="1"/>
              <a:t>tbaumberger@student.ethz.ch</a:t>
            </a:r>
            <a:endParaRPr lang="de-CH" b="0" dirty="0"/>
          </a:p>
          <a:p>
            <a:pPr lvl="1"/>
            <a:r>
              <a:rPr lang="de-CH" dirty="0"/>
              <a:t>Mails bitte mit «[EProg24]» im Betreff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FF8D-9D44-AEFC-36BB-A4D16378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 das </a:t>
            </a:r>
            <a:r>
              <a:rPr lang="en-GB" dirty="0" err="1"/>
              <a:t>Vorprogrammieren</a:t>
            </a:r>
            <a:r>
              <a:rPr lang="en-GB" dirty="0"/>
              <a:t>!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5958A-0DC6-770B-FE29-6ACBC060FF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448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FF8D-9D44-AEFC-36BB-A4D16378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Java </a:t>
            </a:r>
            <a:r>
              <a:rPr lang="en-GB" dirty="0"/>
              <a:t>D</a:t>
            </a:r>
            <a:r>
              <a:rPr lang="en-CH" dirty="0" err="1"/>
              <a:t>ebugger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5958A-0DC6-770B-FE29-6ACBC060FF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Was </a:t>
            </a:r>
            <a:r>
              <a:rPr lang="en-CH" dirty="0" err="1"/>
              <a:t>ist</a:t>
            </a:r>
            <a:r>
              <a:rPr lang="en-CH" dirty="0"/>
              <a:t> d</a:t>
            </a:r>
            <a:r>
              <a:rPr lang="en-GB" dirty="0"/>
              <a:t>er</a:t>
            </a:r>
            <a:r>
              <a:rPr lang="en-CH" dirty="0"/>
              <a:t> </a:t>
            </a:r>
            <a:r>
              <a:rPr lang="en-GB" dirty="0"/>
              <a:t>D</a:t>
            </a:r>
            <a:r>
              <a:rPr lang="en-CH" dirty="0" err="1"/>
              <a:t>ebugger</a:t>
            </a:r>
            <a:r>
              <a:rPr lang="en-CH" dirty="0"/>
              <a:t> und </a:t>
            </a:r>
            <a:r>
              <a:rPr lang="en-GB" dirty="0"/>
              <a:t>was tut er</a:t>
            </a:r>
            <a:r>
              <a:rPr lang="en-CH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66E8-9919-0DC7-DE83-032A69F8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/>
              <a:t>Ein Tool (in Java), das beim Analysieren von Fehlern hilft.</a:t>
            </a:r>
          </a:p>
          <a:p>
            <a:r>
              <a:rPr lang="de-DE" b="0" dirty="0"/>
              <a:t>Mit dem Java-Debugger kann man Schritt für Schritt durch das Programm gehen und genau beobachten, wie es ausgeführt wird.</a:t>
            </a:r>
          </a:p>
          <a:p>
            <a:r>
              <a:rPr lang="de-DE" b="0" dirty="0"/>
              <a:t>Die Änderungen der Variablen und ihrer Werte in jeder Zeile werden in einer Tabelle dargestellt.</a:t>
            </a:r>
            <a:endParaRPr lang="en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32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1991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D0502-C598-DDC4-0C7F-B0B93A63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03BB5-3267-B5A6-3B13-2C0297F4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5486"/>
            <a:ext cx="6451917" cy="4032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919E3-E88E-EE72-7B0D-57ED0CF08F6B}"/>
              </a:ext>
            </a:extLst>
          </p:cNvPr>
          <p:cNvSpPr txBox="1"/>
          <p:nvPr/>
        </p:nvSpPr>
        <p:spPr>
          <a:xfrm>
            <a:off x="6876256" y="339502"/>
            <a:ext cx="1728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Programm macht nicht, was du erwartest, und du kannst den Fehler nicht finden?</a:t>
            </a:r>
          </a:p>
          <a:p>
            <a:endParaRPr lang="en-CH" dirty="0"/>
          </a:p>
          <a:p>
            <a:r>
              <a:rPr lang="en-GB" b="1" dirty="0" err="1"/>
              <a:t>Benutze</a:t>
            </a:r>
            <a:r>
              <a:rPr lang="en-GB" b="1" dirty="0"/>
              <a:t> den Debugger!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444734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DABC-5A3A-CF0C-83C5-7987B553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Breakpoints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99E1-E75C-45EA-F769-B82E1F7C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0" dirty="0"/>
              <a:t>Bis zum Breakpoint wird alles automatisch ausgeführt, und sobald die Zeile mit dem Breakpoint erreicht wird, stoppt die automatische Ausführung.</a:t>
            </a:r>
            <a:endParaRPr lang="en-CH" b="0" dirty="0"/>
          </a:p>
          <a:p>
            <a:r>
              <a:rPr lang="de-DE" b="0" dirty="0"/>
              <a:t>Anschliessend kann der Benutzer Zeile für Zeile das Programm selbst ausführen.</a:t>
            </a:r>
            <a:endParaRPr lang="en-GB" b="0" dirty="0"/>
          </a:p>
          <a:p>
            <a:r>
              <a:rPr lang="en-CH" dirty="0"/>
              <a:t>Breakpoint </a:t>
            </a:r>
            <a:r>
              <a:rPr lang="en-CH" dirty="0" err="1"/>
              <a:t>auswählen</a:t>
            </a:r>
            <a:r>
              <a:rPr lang="en-CH" dirty="0"/>
              <a:t>: </a:t>
            </a:r>
            <a:r>
              <a:rPr lang="de-DE" b="0" dirty="0"/>
              <a:t>An einer Stelle, an der man weiss, dass alles bis dahin wie erwartet funktioniert.</a:t>
            </a:r>
          </a:p>
          <a:p>
            <a:r>
              <a:rPr lang="en-CH" dirty="0"/>
              <a:t>Breakpoint setzen: </a:t>
            </a:r>
            <a:r>
              <a:rPr lang="de-DE" b="0" dirty="0"/>
              <a:t>Links von der Spalte mit den Zeilennummern doppelt klicken, um den Breakpoint zu setzen (ein blaues Kreis-Icon sollte in der Spalte erscheinen).</a:t>
            </a:r>
            <a:endParaRPr lang="en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022A3-0317-D2F9-68D3-F3360B2F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34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206274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036A0-3C28-5C27-0279-431EE08A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AC07F-6696-545C-6F4F-FC2BE323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1403"/>
            <a:ext cx="6420882" cy="4013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ED877-C699-FA0F-AC2F-DD18B8CB71A6}"/>
              </a:ext>
            </a:extLst>
          </p:cNvPr>
          <p:cNvSpPr txBox="1"/>
          <p:nvPr/>
        </p:nvSpPr>
        <p:spPr>
          <a:xfrm>
            <a:off x="6744410" y="267494"/>
            <a:ext cx="23640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 wir sicher sind, dass </a:t>
            </a:r>
            <a:r>
              <a:rPr lang="de-DE" b="1" dirty="0"/>
              <a:t>sum</a:t>
            </a:r>
            <a:r>
              <a:rPr lang="de-DE" dirty="0"/>
              <a:t> und </a:t>
            </a:r>
            <a:r>
              <a:rPr lang="de-DE" b="1" dirty="0"/>
              <a:t>anzahl</a:t>
            </a:r>
            <a:r>
              <a:rPr lang="de-DE" dirty="0"/>
              <a:t> stimmen, wollen wir nun die Methode </a:t>
            </a:r>
            <a:r>
              <a:rPr lang="de-DE" b="1" dirty="0"/>
              <a:t>findAverage</a:t>
            </a:r>
            <a:r>
              <a:rPr lang="de-DE" dirty="0"/>
              <a:t> testen.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Dazu setzen wir einen Breakpoint in der Zeile, in der diese Methode aufgerufen wird.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66636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9702DE-E0EB-F819-E764-0B15E0B9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92081-479C-871F-4310-0A4B8ED5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875"/>
            <a:ext cx="7772400" cy="4857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0AEE88-8F71-E57B-0AE0-C4B22F5B4462}"/>
              </a:ext>
            </a:extLst>
          </p:cNvPr>
          <p:cNvCxnSpPr/>
          <p:nvPr/>
        </p:nvCxnSpPr>
        <p:spPr>
          <a:xfrm flipH="1" flipV="1">
            <a:off x="1619672" y="267494"/>
            <a:ext cx="36004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86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69CBD3B-B559-0D27-5B6C-CDD704BB6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2" y="142875"/>
            <a:ext cx="7772400" cy="4857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BCC2C-5B07-D810-B87A-82BCA20832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50FB67-A0F7-CF99-1DA5-AE95F14011D3}"/>
              </a:ext>
            </a:extLst>
          </p:cNvPr>
          <p:cNvCxnSpPr>
            <a:cxnSpLocks/>
          </p:cNvCxnSpPr>
          <p:nvPr/>
        </p:nvCxnSpPr>
        <p:spPr>
          <a:xfrm flipV="1">
            <a:off x="5508104" y="2859782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35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E947-EDBE-4E67-7C14-145EB82B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50362-EA9C-D2AD-3E91-2BF4AFB1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87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4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0AC34-3D01-E712-F574-3386BE7FC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04251"/>
            <a:ext cx="8520600" cy="34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H" dirty="0"/>
              <a:t>Grüne Zeile: </a:t>
            </a:r>
            <a:r>
              <a:rPr lang="en-CH" b="0" dirty="0"/>
              <a:t>alles </a:t>
            </a:r>
            <a:r>
              <a:rPr lang="en-CH" dirty="0">
                <a:solidFill>
                  <a:srgbClr val="C00000"/>
                </a:solidFill>
              </a:rPr>
              <a:t>bis und ohne </a:t>
            </a:r>
            <a:r>
              <a:rPr lang="en-CH" b="0" dirty="0"/>
              <a:t>diese </a:t>
            </a:r>
            <a:r>
              <a:rPr lang="en-CH" b="0" dirty="0" err="1"/>
              <a:t>Zeile</a:t>
            </a:r>
            <a:r>
              <a:rPr lang="en-CH" b="0" dirty="0"/>
              <a:t> </a:t>
            </a:r>
            <a:r>
              <a:rPr lang="en-GB" b="0" dirty="0" err="1"/>
              <a:t>wurde</a:t>
            </a:r>
            <a:r>
              <a:rPr lang="en-CH" b="0" dirty="0"/>
              <a:t> ausgeführt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H" dirty="0"/>
              <a:t>Debugger Symbole: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89CBE-799B-5675-1895-72D08A7CE3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43380-CB07-B401-8313-6A317A4D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25"/>
          <a:stretch/>
        </p:blipFill>
        <p:spPr>
          <a:xfrm>
            <a:off x="899592" y="1679479"/>
            <a:ext cx="2134521" cy="4862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A10E59-3013-C45F-5F35-9FDCDA92BAAC}"/>
              </a:ext>
            </a:extLst>
          </p:cNvPr>
          <p:cNvCxnSpPr>
            <a:cxnSpLocks/>
          </p:cNvCxnSpPr>
          <p:nvPr/>
        </p:nvCxnSpPr>
        <p:spPr>
          <a:xfrm flipV="1">
            <a:off x="1331640" y="2260249"/>
            <a:ext cx="0" cy="1000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0CAC80-FAA8-2FB6-5479-8E351EF1A833}"/>
              </a:ext>
            </a:extLst>
          </p:cNvPr>
          <p:cNvSpPr txBox="1"/>
          <p:nvPr/>
        </p:nvSpPr>
        <p:spPr>
          <a:xfrm>
            <a:off x="600899" y="3620937"/>
            <a:ext cx="2038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Termination </a:t>
            </a:r>
            <a:endParaRPr lang="en-GB" dirty="0"/>
          </a:p>
          <a:p>
            <a:r>
              <a:rPr lang="en-GB" dirty="0"/>
              <a:t>- Um den Debugger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stoppen</a:t>
            </a:r>
            <a:endParaRPr lang="en-C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6808EC-8A7E-9BB9-917F-5558D155B4E0}"/>
              </a:ext>
            </a:extLst>
          </p:cNvPr>
          <p:cNvCxnSpPr>
            <a:cxnSpLocks/>
          </p:cNvCxnSpPr>
          <p:nvPr/>
        </p:nvCxnSpPr>
        <p:spPr>
          <a:xfrm flipH="1" flipV="1">
            <a:off x="2158282" y="2260249"/>
            <a:ext cx="481331" cy="155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F2E75E-0452-6E5B-8640-7C074BA4440C}"/>
              </a:ext>
            </a:extLst>
          </p:cNvPr>
          <p:cNvCxnSpPr>
            <a:cxnSpLocks/>
          </p:cNvCxnSpPr>
          <p:nvPr/>
        </p:nvCxnSpPr>
        <p:spPr>
          <a:xfrm flipH="1" flipV="1">
            <a:off x="2639613" y="2165745"/>
            <a:ext cx="1846582" cy="59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61CA18-D8DF-7779-96A1-9064B862E374}"/>
              </a:ext>
            </a:extLst>
          </p:cNvPr>
          <p:cNvSpPr txBox="1"/>
          <p:nvPr/>
        </p:nvSpPr>
        <p:spPr>
          <a:xfrm>
            <a:off x="2760030" y="3711927"/>
            <a:ext cx="1912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Step into (F5)</a:t>
            </a:r>
          </a:p>
          <a:p>
            <a:r>
              <a:rPr lang="en-CH" dirty="0"/>
              <a:t>- </a:t>
            </a:r>
            <a:r>
              <a:rPr lang="en-GB" dirty="0"/>
              <a:t>Um in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Methode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springen</a:t>
            </a:r>
            <a:r>
              <a:rPr lang="en-GB" dirty="0"/>
              <a:t>.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5C8B2-BBCD-C38C-0997-B5BFB61D58DA}"/>
              </a:ext>
            </a:extLst>
          </p:cNvPr>
          <p:cNvSpPr txBox="1"/>
          <p:nvPr/>
        </p:nvSpPr>
        <p:spPr>
          <a:xfrm>
            <a:off x="4630441" y="2060276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Step over (F6)</a:t>
            </a:r>
          </a:p>
          <a:p>
            <a:r>
              <a:rPr lang="en-CH" dirty="0"/>
              <a:t>- </a:t>
            </a:r>
            <a:r>
              <a:rPr lang="en-GB" dirty="0"/>
              <a:t>Um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nächsten</a:t>
            </a:r>
            <a:r>
              <a:rPr lang="en-GB" dirty="0"/>
              <a:t> </a:t>
            </a:r>
            <a:r>
              <a:rPr lang="en-GB" dirty="0" err="1"/>
              <a:t>Zeile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gehen</a:t>
            </a:r>
            <a:r>
              <a:rPr lang="en-GB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596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1D Arrays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81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DD5D0-1999-E3D7-D702-0F8D0235D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19B9D-0FFB-B81B-1410-9DC83C05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12567"/>
            <a:ext cx="7110800" cy="4444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F2CEA8-9776-4835-D4AA-C618AFBE5540}"/>
              </a:ext>
            </a:extLst>
          </p:cNvPr>
          <p:cNvSpPr txBox="1"/>
          <p:nvPr/>
        </p:nvSpPr>
        <p:spPr>
          <a:xfrm>
            <a:off x="323528" y="243235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Von </a:t>
            </a:r>
            <a:r>
              <a:rPr lang="en-CH" dirty="0" err="1"/>
              <a:t>diese</a:t>
            </a:r>
            <a:r>
              <a:rPr lang="en-GB" dirty="0"/>
              <a:t>r</a:t>
            </a:r>
            <a:r>
              <a:rPr lang="en-CH" dirty="0"/>
              <a:t> </a:t>
            </a:r>
            <a:r>
              <a:rPr lang="en-CH" dirty="0" err="1"/>
              <a:t>Zeile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CH" dirty="0"/>
              <a:t> </a:t>
            </a:r>
            <a:r>
              <a:rPr lang="en-CH" dirty="0" err="1"/>
              <a:t>weiter</a:t>
            </a:r>
            <a:r>
              <a:rPr lang="en-GB" dirty="0" err="1"/>
              <a:t>gehen</a:t>
            </a:r>
            <a:r>
              <a:rPr lang="en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28683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F0E4-63CD-71C2-6247-76F5CC8A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Mit step into: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D2976-E48B-48C0-C075-003DCBA5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EE068-F0BB-F2A8-E0EA-9FC9C980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5" y="939814"/>
            <a:ext cx="6183632" cy="3950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CB4BA-0DE5-7804-4BEC-A23B8A10BC67}"/>
              </a:ext>
            </a:extLst>
          </p:cNvPr>
          <p:cNvSpPr txBox="1"/>
          <p:nvPr/>
        </p:nvSpPr>
        <p:spPr>
          <a:xfrm>
            <a:off x="6948264" y="953939"/>
            <a:ext cx="18722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 sind in die aufgerufene Methode </a:t>
            </a:r>
            <a:r>
              <a:rPr lang="de-DE" b="1" dirty="0"/>
              <a:t>findAverage</a:t>
            </a:r>
            <a:r>
              <a:rPr lang="de-DE" dirty="0"/>
              <a:t> hineingegangen und können nun diese Methode Schritt für Schritt ausführen.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1732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811D-DEB8-D934-C880-54D53D92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Mit step over: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6257D-8482-8B9B-6B39-A6341A6C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587815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1DBEB-C127-E84A-B7C8-6C16C0C1F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0830"/>
            <a:ext cx="6383062" cy="3856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D3ECC-12D8-0762-2C1C-E02568F520C1}"/>
              </a:ext>
            </a:extLst>
          </p:cNvPr>
          <p:cNvSpPr txBox="1"/>
          <p:nvPr/>
        </p:nvSpPr>
        <p:spPr>
          <a:xfrm>
            <a:off x="6840262" y="754419"/>
            <a:ext cx="213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 Methodenaufruf von </a:t>
            </a:r>
            <a:r>
              <a:rPr lang="de-DE" b="1" dirty="0"/>
              <a:t>findAverage</a:t>
            </a:r>
            <a:r>
              <a:rPr lang="de-DE" dirty="0"/>
              <a:t> wurde in einem Schritt ausgeführt und der Rückgabewert an </a:t>
            </a:r>
            <a:r>
              <a:rPr lang="de-DE" b="1" dirty="0"/>
              <a:t>average</a:t>
            </a:r>
            <a:r>
              <a:rPr lang="de-DE" dirty="0"/>
              <a:t> zugewiesen.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 befinden uns jetzt in der nächsten Zeile.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13767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95C4F9-D5C2-C349-BFE6-69F0F12F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55"/>
          <a:stretch/>
        </p:blipFill>
        <p:spPr>
          <a:xfrm>
            <a:off x="2249040" y="783078"/>
            <a:ext cx="519486" cy="609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D76CD-F5CF-9B9B-766C-FA5DADFDF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401" b="18747"/>
          <a:stretch/>
        </p:blipFill>
        <p:spPr>
          <a:xfrm>
            <a:off x="2153818" y="2878447"/>
            <a:ext cx="504056" cy="487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55C42-7CFA-2CF9-32BE-1C2376B1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0120"/>
            <a:ext cx="8520600" cy="572700"/>
          </a:xfrm>
        </p:spPr>
        <p:txBody>
          <a:bodyPr/>
          <a:lstStyle/>
          <a:p>
            <a:r>
              <a:rPr lang="en-CH" sz="3200" dirty="0"/>
              <a:t>Step over vs. Step into: Wann welches benutzen?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96009-235F-396B-F98E-725BD7A01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83078"/>
            <a:ext cx="8520600" cy="41907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H" dirty="0"/>
              <a:t>Step over: </a:t>
            </a:r>
            <a:endParaRPr lang="en-CH" b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Zur </a:t>
            </a:r>
            <a:r>
              <a:rPr lang="en-GB" dirty="0" err="1"/>
              <a:t>nächsten</a:t>
            </a:r>
            <a:r>
              <a:rPr lang="en-GB" dirty="0"/>
              <a:t> </a:t>
            </a:r>
            <a:r>
              <a:rPr lang="en-GB" dirty="0" err="1"/>
              <a:t>Zeile</a:t>
            </a:r>
            <a:r>
              <a:rPr lang="en-GB" dirty="0"/>
              <a:t> </a:t>
            </a:r>
            <a:r>
              <a:rPr lang="en-GB" dirty="0" err="1"/>
              <a:t>springen</a:t>
            </a:r>
            <a:r>
              <a:rPr lang="en-GB" dirty="0"/>
              <a:t>.</a:t>
            </a:r>
            <a:endParaRPr lang="en-CH" b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Wenn in der Zeile eine Methode aufgerufen wird, wird sie ausgeführt.</a:t>
            </a:r>
            <a:br>
              <a:rPr lang="de-DE" dirty="0"/>
            </a:br>
            <a:r>
              <a:rPr lang="de-DE" dirty="0"/>
              <a:t>Man geht davon aus, dass sie wie erwartet funktioniert und dass der Rückgabewert korrekt ist.</a:t>
            </a:r>
            <a:endParaRPr lang="en-CH" dirty="0"/>
          </a:p>
          <a:p>
            <a:pPr>
              <a:buFont typeface="Wingdings" panose="05000000000000000000" pitchFamily="2" charset="2"/>
              <a:buChar char="§"/>
            </a:pPr>
            <a:r>
              <a:rPr lang="en-CH" b="0" dirty="0"/>
              <a:t>Step into: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In die Methode hineingehen, um sie schrittweise zu durchlaufen.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Dies verwendet man, wenn man unsicher ist, ob die Methode wie erwartet funktioniert, und man den Ablauf genauer überprüfen möchte.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F18C1-D869-B882-1BBE-CB447074C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A022B-AC4F-A1FC-E7B4-51613DE3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4912" t="221144" r="-307157" b="-221144"/>
          <a:stretch/>
        </p:blipFill>
        <p:spPr>
          <a:xfrm>
            <a:off x="4499992" y="2393950"/>
            <a:ext cx="519486" cy="6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14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FBB24-3C3A-6DF3-3837-FBE78260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4C809-191E-061A-A844-F70568FD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32660"/>
            <a:ext cx="4114800" cy="4878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B950D-0A84-9ACA-224A-0E233581C443}"/>
              </a:ext>
            </a:extLst>
          </p:cNvPr>
          <p:cNvSpPr txBox="1"/>
          <p:nvPr/>
        </p:nvSpPr>
        <p:spPr>
          <a:xfrm>
            <a:off x="5004048" y="771550"/>
            <a:ext cx="2808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alle Variablen und ihre Werte an, die im Scope der grünen Zeile liegen.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Nach der Ausführung jeder Zeile kann man überprüfen, ob sich die Werte wie erwartet geändert haben.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29349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C1DF4-F904-4C72-EC23-04FA662D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1EE9F-C25E-B791-0F60-B73175A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123"/>
          <a:stretch/>
        </p:blipFill>
        <p:spPr>
          <a:xfrm>
            <a:off x="323528" y="339502"/>
            <a:ext cx="7772400" cy="295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974B1-1046-19E6-7F46-8B63830CE46D}"/>
              </a:ext>
            </a:extLst>
          </p:cNvPr>
          <p:cNvSpPr txBox="1"/>
          <p:nvPr/>
        </p:nvSpPr>
        <p:spPr>
          <a:xfrm>
            <a:off x="323528" y="3579862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Hier kann man sehen, welche Werte </a:t>
            </a:r>
            <a:r>
              <a:rPr lang="de-DE" b="1" dirty="0"/>
              <a:t>sum</a:t>
            </a:r>
            <a:r>
              <a:rPr lang="de-DE" dirty="0"/>
              <a:t>, </a:t>
            </a:r>
            <a:r>
              <a:rPr lang="de-DE" b="1" dirty="0"/>
              <a:t>anzahl</a:t>
            </a:r>
            <a:r>
              <a:rPr lang="de-DE" dirty="0"/>
              <a:t> und </a:t>
            </a:r>
            <a:r>
              <a:rPr lang="de-DE" b="1" dirty="0"/>
              <a:t>average</a:t>
            </a:r>
            <a:r>
              <a:rPr lang="de-DE" dirty="0"/>
              <a:t> enthalten.</a:t>
            </a:r>
          </a:p>
          <a:p>
            <a:endParaRPr lang="en-CH" dirty="0"/>
          </a:p>
          <a:p>
            <a:r>
              <a:rPr lang="de-DE" dirty="0"/>
              <a:t>Anhand der Spalte "Value" erkennt man, dass </a:t>
            </a:r>
            <a:r>
              <a:rPr lang="de-DE" b="1" dirty="0"/>
              <a:t>average</a:t>
            </a:r>
            <a:r>
              <a:rPr lang="de-DE" dirty="0"/>
              <a:t> durch </a:t>
            </a:r>
            <a:r>
              <a:rPr lang="de-DE" b="1" dirty="0"/>
              <a:t>(sum * anzahl)</a:t>
            </a:r>
            <a:r>
              <a:rPr lang="de-DE" dirty="0"/>
              <a:t> berechnet wird, anstatt durch </a:t>
            </a:r>
            <a:r>
              <a:rPr lang="de-DE" b="1" dirty="0"/>
              <a:t>(sum / anzahl)</a:t>
            </a:r>
            <a:r>
              <a:rPr lang="de-DE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04035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E673-73A1-845A-85B6-2F5D5E60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52" y="0"/>
            <a:ext cx="8579296" cy="857250"/>
          </a:xfrm>
        </p:spPr>
        <p:txBody>
          <a:bodyPr>
            <a:noAutofit/>
          </a:bodyPr>
          <a:lstStyle/>
          <a:p>
            <a:r>
              <a:rPr lang="en-CH" sz="2400" b="0" dirty="0"/>
              <a:t>Falls </a:t>
            </a:r>
            <a:r>
              <a:rPr lang="en-GB" sz="2400" b="0" dirty="0" err="1"/>
              <a:t>nicht</a:t>
            </a:r>
            <a:r>
              <a:rPr lang="en-GB" sz="2400" b="0" dirty="0"/>
              <a:t> </a:t>
            </a:r>
            <a:r>
              <a:rPr lang="en-GB" sz="2400" b="0" dirty="0" err="1"/>
              <a:t>automatisch</a:t>
            </a:r>
            <a:r>
              <a:rPr lang="en-GB" sz="2400" b="0" dirty="0"/>
              <a:t> </a:t>
            </a:r>
            <a:r>
              <a:rPr lang="en-CH" sz="2400" b="0" dirty="0" err="1"/>
              <a:t>zu</a:t>
            </a:r>
            <a:r>
              <a:rPr lang="en-GB" sz="2400" b="0" dirty="0"/>
              <a:t>r</a:t>
            </a:r>
            <a:r>
              <a:rPr lang="en-CH" sz="2400" b="0" dirty="0"/>
              <a:t> Debugger </a:t>
            </a:r>
            <a:r>
              <a:rPr lang="en-GB" sz="2400" b="0" dirty="0"/>
              <a:t>P</a:t>
            </a:r>
            <a:r>
              <a:rPr lang="en-CH" sz="2400" b="0" dirty="0" err="1"/>
              <a:t>erspective</a:t>
            </a:r>
            <a:r>
              <a:rPr lang="en-CH" sz="2400" b="0" dirty="0"/>
              <a:t> </a:t>
            </a:r>
            <a:r>
              <a:rPr lang="en-CH" sz="2400" b="0" dirty="0" err="1"/>
              <a:t>gewechselt</a:t>
            </a:r>
            <a:r>
              <a:rPr lang="en-CH" sz="2400" b="0" dirty="0"/>
              <a:t> wird: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321C9-D4B7-2460-CE48-AC05623F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74963-5338-1B88-B878-4F385D44DFE8}"/>
              </a:ext>
            </a:extLst>
          </p:cNvPr>
          <p:cNvSpPr txBox="1"/>
          <p:nvPr/>
        </p:nvSpPr>
        <p:spPr>
          <a:xfrm>
            <a:off x="467544" y="857250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</a:t>
            </a:r>
            <a:r>
              <a:rPr lang="en-GB" dirty="0"/>
              <a:t>e</a:t>
            </a:r>
            <a:r>
              <a:rPr lang="en-CH" dirty="0"/>
              <a:t>chts </a:t>
            </a:r>
            <a:r>
              <a:rPr lang="en-CH" dirty="0" err="1"/>
              <a:t>oben</a:t>
            </a:r>
            <a:r>
              <a:rPr lang="en-CH" dirty="0"/>
              <a:t> </a:t>
            </a:r>
            <a:r>
              <a:rPr lang="en-CH" dirty="0" err="1"/>
              <a:t>i</a:t>
            </a:r>
            <a:r>
              <a:rPr lang="en-GB" dirty="0"/>
              <a:t>n der</a:t>
            </a:r>
            <a:r>
              <a:rPr lang="en-CH" dirty="0"/>
              <a:t> Searchbox “Perspectives” suchen: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9DBB5-25E1-F080-5BFB-442307B2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827361"/>
            <a:ext cx="4463447" cy="39399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DD7D4E-CB17-05B8-3B67-A8F4D6015555}"/>
              </a:ext>
            </a:extLst>
          </p:cNvPr>
          <p:cNvCxnSpPr/>
          <p:nvPr/>
        </p:nvCxnSpPr>
        <p:spPr>
          <a:xfrm flipH="1" flipV="1">
            <a:off x="6731191" y="1186786"/>
            <a:ext cx="1080120" cy="95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7B11A0-21E2-B228-797E-06BC826FC482}"/>
              </a:ext>
            </a:extLst>
          </p:cNvPr>
          <p:cNvSpPr txBox="1"/>
          <p:nvPr/>
        </p:nvSpPr>
        <p:spPr>
          <a:xfrm>
            <a:off x="7164288" y="1503581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Debug </a:t>
            </a:r>
            <a:r>
              <a:rPr lang="en-GB" dirty="0"/>
              <a:t>P</a:t>
            </a:r>
            <a:r>
              <a:rPr lang="en-CH" dirty="0" err="1"/>
              <a:t>erspective</a:t>
            </a:r>
            <a:r>
              <a:rPr lang="en-CH" dirty="0"/>
              <a:t> </a:t>
            </a:r>
            <a:r>
              <a:rPr lang="en-CH" dirty="0" err="1"/>
              <a:t>wählen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96241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57AD-DD93-8CD3-E583-CE294ECBE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31E6-8495-4A32-1171-63DDB418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52" y="0"/>
            <a:ext cx="8579296" cy="857250"/>
          </a:xfrm>
        </p:spPr>
        <p:txBody>
          <a:bodyPr>
            <a:noAutofit/>
          </a:bodyPr>
          <a:lstStyle/>
          <a:p>
            <a:r>
              <a:rPr lang="en-CH" sz="2400" b="0" dirty="0" err="1"/>
              <a:t>Zurück</a:t>
            </a:r>
            <a:r>
              <a:rPr lang="en-CH" sz="2400" b="0" dirty="0"/>
              <a:t> </a:t>
            </a:r>
            <a:r>
              <a:rPr lang="en-CH" sz="2400" b="0" dirty="0" err="1"/>
              <a:t>zu</a:t>
            </a:r>
            <a:r>
              <a:rPr lang="en-GB" sz="2400" b="0" dirty="0"/>
              <a:t>r</a:t>
            </a:r>
            <a:r>
              <a:rPr lang="en-CH" sz="2400" b="0" dirty="0"/>
              <a:t> Java </a:t>
            </a:r>
            <a:r>
              <a:rPr lang="en-GB" sz="2400" b="0" dirty="0"/>
              <a:t>P</a:t>
            </a:r>
            <a:r>
              <a:rPr lang="en-CH" sz="2400" b="0" dirty="0" err="1"/>
              <a:t>erspective</a:t>
            </a:r>
            <a:r>
              <a:rPr lang="en-CH" sz="2400" b="0" dirty="0"/>
              <a:t> wechseln: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4AE5E-3401-2144-923F-5F24C7A2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4C357-EABD-1380-0420-049EB9E9ADC5}"/>
              </a:ext>
            </a:extLst>
          </p:cNvPr>
          <p:cNvSpPr txBox="1"/>
          <p:nvPr/>
        </p:nvSpPr>
        <p:spPr>
          <a:xfrm>
            <a:off x="467544" y="857250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</a:t>
            </a:r>
            <a:r>
              <a:rPr lang="en-GB" dirty="0"/>
              <a:t>e</a:t>
            </a:r>
            <a:r>
              <a:rPr lang="en-CH" dirty="0"/>
              <a:t>chts </a:t>
            </a:r>
            <a:r>
              <a:rPr lang="en-CH" dirty="0" err="1"/>
              <a:t>oben</a:t>
            </a:r>
            <a:r>
              <a:rPr lang="en-CH" dirty="0"/>
              <a:t> </a:t>
            </a:r>
            <a:r>
              <a:rPr lang="en-CH" dirty="0" err="1"/>
              <a:t>i</a:t>
            </a:r>
            <a:r>
              <a:rPr lang="en-GB" dirty="0"/>
              <a:t>n der</a:t>
            </a:r>
            <a:r>
              <a:rPr lang="en-CH" dirty="0"/>
              <a:t> Searchbox “Perspectives” suchen: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E9D07-09E8-1EC5-758B-74D36659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827361"/>
            <a:ext cx="4463447" cy="39399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7C7EAF-61CC-1D05-5A2C-C0574B3C9991}"/>
              </a:ext>
            </a:extLst>
          </p:cNvPr>
          <p:cNvCxnSpPr/>
          <p:nvPr/>
        </p:nvCxnSpPr>
        <p:spPr>
          <a:xfrm flipH="1" flipV="1">
            <a:off x="6745182" y="1537409"/>
            <a:ext cx="1080120" cy="95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A2D7E6-75DA-B73F-C12E-272E44BB6592}"/>
              </a:ext>
            </a:extLst>
          </p:cNvPr>
          <p:cNvSpPr txBox="1"/>
          <p:nvPr/>
        </p:nvSpPr>
        <p:spPr>
          <a:xfrm>
            <a:off x="7177230" y="1793506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Java </a:t>
            </a:r>
            <a:r>
              <a:rPr lang="en-GB" dirty="0"/>
              <a:t>P</a:t>
            </a:r>
            <a:r>
              <a:rPr lang="en-CH" dirty="0" err="1"/>
              <a:t>erspective</a:t>
            </a:r>
            <a:r>
              <a:rPr lang="en-CH" dirty="0"/>
              <a:t> auswählen</a:t>
            </a:r>
          </a:p>
        </p:txBody>
      </p:sp>
    </p:spTree>
    <p:extLst>
      <p:ext uri="{BB962C8B-B14F-4D97-AF65-F5344CB8AC3E}">
        <p14:creationId xmlns:p14="http://schemas.microsoft.com/office/powerpoint/2010/main" val="3769892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Git Merge Conflicts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635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23" y="0"/>
            <a:ext cx="75983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8"/>
          <p:cNvSpPr/>
          <p:nvPr/>
        </p:nvSpPr>
        <p:spPr>
          <a:xfrm>
            <a:off x="2297325" y="982425"/>
            <a:ext cx="1919400" cy="468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4" name="Google Shape;594;p78"/>
          <p:cNvSpPr txBox="1"/>
          <p:nvPr/>
        </p:nvSpPr>
        <p:spPr>
          <a:xfrm>
            <a:off x="3974975" y="1647425"/>
            <a:ext cx="3370500" cy="589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/>
              <a:t>[rejected - non-fast-forward]</a:t>
            </a:r>
            <a:endParaRPr b="1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DDE5E-D28A-15BC-F2FA-EA8132D76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6DF5-444B-857B-5451-9F33A11C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Eindimensionale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8D52-F8E8-488E-D2F8-B4C853781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AT" sz="2000" b="0" noProof="0" dirty="0">
                <a:effectLst/>
              </a:rPr>
              <a:t>Arrays belegen eine feste Größe </a:t>
            </a:r>
            <a:r>
              <a:rPr lang="de-AT" sz="2000" noProof="0" dirty="0" err="1">
                <a:effectLst/>
              </a:rPr>
              <a:t>n</a:t>
            </a:r>
            <a:r>
              <a:rPr lang="de-AT" sz="2000" noProof="0" dirty="0">
                <a:effectLst/>
              </a:rPr>
              <a:t> </a:t>
            </a:r>
            <a:r>
              <a:rPr lang="de-AT" sz="2000" b="0" noProof="0" dirty="0">
                <a:effectLst/>
              </a:rPr>
              <a:t>im Speicher, haben daher auch eine feste Länge</a:t>
            </a:r>
          </a:p>
          <a:p>
            <a:pPr>
              <a:lnSpc>
                <a:spcPct val="90000"/>
              </a:lnSpc>
            </a:pPr>
            <a:r>
              <a:rPr lang="de-AT" sz="2000" b="0" dirty="0"/>
              <a:t>für jeden Eintrag kann für den deklarierten Datentyp ein Wert gespeichert werden</a:t>
            </a:r>
          </a:p>
          <a:p>
            <a:pPr>
              <a:lnSpc>
                <a:spcPct val="90000"/>
              </a:lnSpc>
            </a:pPr>
            <a:r>
              <a:rPr lang="de-AT" sz="2000" b="0" dirty="0"/>
              <a:t>auf ein spezifisches Element </a:t>
            </a:r>
            <a:r>
              <a:rPr lang="de-AT" sz="2000" dirty="0"/>
              <a:t>i</a:t>
            </a:r>
            <a:r>
              <a:rPr lang="de-AT" sz="2000" b="0" dirty="0"/>
              <a:t> zugreifen können wir mit </a:t>
            </a:r>
            <a:r>
              <a:rPr lang="de-AT" sz="2000" dirty="0" err="1"/>
              <a:t>arr</a:t>
            </a:r>
            <a:r>
              <a:rPr lang="de-AT" sz="2000" dirty="0"/>
              <a:t>[i]</a:t>
            </a:r>
          </a:p>
          <a:p>
            <a:pPr>
              <a:lnSpc>
                <a:spcPct val="90000"/>
              </a:lnSpc>
            </a:pPr>
            <a:r>
              <a:rPr lang="de-AT" sz="2000" b="0" noProof="0" dirty="0">
                <a:effectLst/>
              </a:rPr>
              <a:t>Indizierung startet bei </a:t>
            </a:r>
            <a:r>
              <a:rPr lang="de-AT" sz="2000" noProof="0" dirty="0">
                <a:effectLst/>
              </a:rPr>
              <a:t>0</a:t>
            </a:r>
            <a:r>
              <a:rPr lang="de-AT" sz="2000" b="0" noProof="0" dirty="0">
                <a:effectLst/>
              </a:rPr>
              <a:t>, geht also bis </a:t>
            </a:r>
            <a:r>
              <a:rPr lang="de-AT" sz="2000" noProof="0" dirty="0">
                <a:effectLst/>
              </a:rPr>
              <a:t>n-1 </a:t>
            </a:r>
            <a:r>
              <a:rPr lang="de-AT" sz="2000" b="0" noProof="0" dirty="0">
                <a:effectLst/>
              </a:rPr>
              <a:t>(wie bei Strings)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33A44-E456-8AF2-7767-0560DFB5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63638"/>
            <a:ext cx="4038600" cy="255441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5714-43C8-6523-0E99-27C1B808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18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9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GB" b="1" dirty="0"/>
              <a:t>Git</a:t>
            </a:r>
            <a:r>
              <a:rPr lang="en-GB" dirty="0"/>
              <a:t> - Merge Conflicts</a:t>
            </a:r>
            <a:endParaRPr dirty="0"/>
          </a:p>
        </p:txBody>
      </p:sp>
      <p:sp>
        <p:nvSpPr>
          <p:cNvPr id="600" name="Google Shape;600;p79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75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GB" dirty="0"/>
              <a:t>Student </a:t>
            </a:r>
            <a:r>
              <a:rPr lang="en-GB" dirty="0" err="1"/>
              <a:t>löst</a:t>
            </a:r>
            <a:r>
              <a:rPr lang="en-GB" dirty="0"/>
              <a:t> </a:t>
            </a:r>
            <a:r>
              <a:rPr lang="en-GB" dirty="0" err="1"/>
              <a:t>Übung</a:t>
            </a:r>
            <a:r>
              <a:rPr lang="en-GB" dirty="0"/>
              <a:t> </a:t>
            </a:r>
            <a:r>
              <a:rPr lang="en-GB" dirty="0" err="1"/>
              <a:t>gleichzeitig</a:t>
            </a:r>
            <a:r>
              <a:rPr lang="en-GB" dirty="0"/>
              <a:t> </a:t>
            </a:r>
            <a:r>
              <a:rPr lang="en-GB" dirty="0" err="1"/>
              <a:t>während</a:t>
            </a:r>
            <a:r>
              <a:rPr lang="en-GB" dirty="0"/>
              <a:t> TA </a:t>
            </a:r>
            <a:r>
              <a:rPr lang="en-GB" dirty="0" err="1"/>
              <a:t>korrigiert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→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Versuch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pushen</a:t>
            </a:r>
            <a:r>
              <a:rPr lang="en-GB" dirty="0"/>
              <a:t>, </a:t>
            </a:r>
            <a:r>
              <a:rPr lang="en-GB" dirty="0" err="1"/>
              <a:t>Konflikt</a:t>
            </a:r>
            <a:r>
              <a:rPr lang="en-GB" dirty="0"/>
              <a:t>!</a:t>
            </a:r>
            <a:endParaRPr dirty="0"/>
          </a:p>
        </p:txBody>
      </p:sp>
      <p:sp>
        <p:nvSpPr>
          <p:cNvPr id="601" name="Google Shape;601;p79"/>
          <p:cNvSpPr/>
          <p:nvPr/>
        </p:nvSpPr>
        <p:spPr>
          <a:xfrm>
            <a:off x="623400" y="2193900"/>
            <a:ext cx="1305600" cy="755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350" dirty="0" err="1"/>
              <a:t>Übung</a:t>
            </a:r>
            <a:r>
              <a:rPr lang="en-GB" sz="1350" dirty="0"/>
              <a:t> </a:t>
            </a:r>
            <a:r>
              <a:rPr lang="en-GB" sz="1350" dirty="0" err="1"/>
              <a:t>veröffentlicht</a:t>
            </a:r>
            <a:endParaRPr sz="1350" dirty="0"/>
          </a:p>
        </p:txBody>
      </p:sp>
      <p:sp>
        <p:nvSpPr>
          <p:cNvPr id="602" name="Google Shape;602;p79"/>
          <p:cNvSpPr/>
          <p:nvPr/>
        </p:nvSpPr>
        <p:spPr>
          <a:xfrm>
            <a:off x="2680150" y="2193900"/>
            <a:ext cx="1305600" cy="755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/>
              <a:t>Student löst Übung</a:t>
            </a:r>
            <a:endParaRPr/>
          </a:p>
        </p:txBody>
      </p:sp>
      <p:sp>
        <p:nvSpPr>
          <p:cNvPr id="603" name="Google Shape;603;p79"/>
          <p:cNvSpPr/>
          <p:nvPr/>
        </p:nvSpPr>
        <p:spPr>
          <a:xfrm>
            <a:off x="4736900" y="2193900"/>
            <a:ext cx="1305600" cy="755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/>
              <a:t>TA korrigiert</a:t>
            </a:r>
            <a:endParaRPr/>
          </a:p>
        </p:txBody>
      </p:sp>
      <p:cxnSp>
        <p:nvCxnSpPr>
          <p:cNvPr id="604" name="Google Shape;604;p79"/>
          <p:cNvCxnSpPr>
            <a:stCxn id="601" idx="3"/>
            <a:endCxn id="602" idx="1"/>
          </p:cNvCxnSpPr>
          <p:nvPr/>
        </p:nvCxnSpPr>
        <p:spPr>
          <a:xfrm>
            <a:off x="1929000" y="2571750"/>
            <a:ext cx="75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79"/>
          <p:cNvCxnSpPr>
            <a:stCxn id="602" idx="3"/>
            <a:endCxn id="603" idx="1"/>
          </p:cNvCxnSpPr>
          <p:nvPr/>
        </p:nvCxnSpPr>
        <p:spPr>
          <a:xfrm>
            <a:off x="3985750" y="2571750"/>
            <a:ext cx="751200" cy="6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6" name="Google Shape;606;p79"/>
          <p:cNvSpPr/>
          <p:nvPr/>
        </p:nvSpPr>
        <p:spPr>
          <a:xfrm>
            <a:off x="7109775" y="2193900"/>
            <a:ext cx="1305600" cy="755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b="1"/>
              <a:t>?</a:t>
            </a:r>
            <a:endParaRPr b="1"/>
          </a:p>
        </p:txBody>
      </p:sp>
      <p:cxnSp>
        <p:nvCxnSpPr>
          <p:cNvPr id="607" name="Google Shape;607;p79"/>
          <p:cNvCxnSpPr>
            <a:stCxn id="603" idx="3"/>
            <a:endCxn id="606" idx="1"/>
          </p:cNvCxnSpPr>
          <p:nvPr/>
        </p:nvCxnSpPr>
        <p:spPr>
          <a:xfrm>
            <a:off x="6042501" y="2571750"/>
            <a:ext cx="1067275" cy="952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79"/>
          <p:cNvSpPr/>
          <p:nvPr/>
        </p:nvSpPr>
        <p:spPr>
          <a:xfrm>
            <a:off x="4736900" y="3347425"/>
            <a:ext cx="1305600" cy="755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500" dirty="0"/>
              <a:t>Student </a:t>
            </a:r>
            <a:r>
              <a:rPr lang="en-GB" sz="1500" dirty="0" err="1"/>
              <a:t>macht</a:t>
            </a:r>
            <a:r>
              <a:rPr lang="en-GB" sz="1500" dirty="0"/>
              <a:t> </a:t>
            </a:r>
            <a:r>
              <a:rPr lang="en-GB" sz="1500" dirty="0" err="1"/>
              <a:t>Änderungen</a:t>
            </a:r>
            <a:endParaRPr sz="1500" dirty="0"/>
          </a:p>
        </p:txBody>
      </p:sp>
      <p:sp>
        <p:nvSpPr>
          <p:cNvPr id="609" name="Google Shape;609;p79"/>
          <p:cNvSpPr txBox="1"/>
          <p:nvPr/>
        </p:nvSpPr>
        <p:spPr>
          <a:xfrm>
            <a:off x="6444800" y="3347425"/>
            <a:ext cx="9069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>
                <a:solidFill>
                  <a:srgbClr val="CC0000"/>
                </a:solidFill>
              </a:rPr>
              <a:t>push ⚡</a:t>
            </a:r>
            <a:endParaRPr b="1" dirty="0">
              <a:solidFill>
                <a:srgbClr val="CC0000"/>
              </a:solidFill>
            </a:endParaRPr>
          </a:p>
        </p:txBody>
      </p:sp>
      <p:cxnSp>
        <p:nvCxnSpPr>
          <p:cNvPr id="610" name="Google Shape;610;p79"/>
          <p:cNvCxnSpPr>
            <a:stCxn id="602" idx="3"/>
            <a:endCxn id="608" idx="1"/>
          </p:cNvCxnSpPr>
          <p:nvPr/>
        </p:nvCxnSpPr>
        <p:spPr>
          <a:xfrm>
            <a:off x="3985750" y="2571750"/>
            <a:ext cx="751200" cy="11535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p79"/>
          <p:cNvCxnSpPr>
            <a:stCxn id="608" idx="3"/>
            <a:endCxn id="606" idx="1"/>
          </p:cNvCxnSpPr>
          <p:nvPr/>
        </p:nvCxnSpPr>
        <p:spPr>
          <a:xfrm rot="10800000" flipH="1">
            <a:off x="6042500" y="2571775"/>
            <a:ext cx="1067400" cy="11535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0"/>
          <p:cNvSpPr txBox="1">
            <a:spLocks noGrp="1"/>
          </p:cNvSpPr>
          <p:nvPr>
            <p:ph type="title"/>
          </p:nvPr>
        </p:nvSpPr>
        <p:spPr>
          <a:xfrm>
            <a:off x="623400" y="45248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GB" dirty="0" err="1"/>
              <a:t>Einfache</a:t>
            </a:r>
            <a:r>
              <a:rPr lang="en-GB" dirty="0"/>
              <a:t> </a:t>
            </a:r>
            <a:r>
              <a:rPr lang="en-GB" dirty="0" err="1"/>
              <a:t>Lösung</a:t>
            </a:r>
            <a:endParaRPr dirty="0"/>
          </a:p>
        </p:txBody>
      </p:sp>
      <p:sp>
        <p:nvSpPr>
          <p:cNvPr id="617" name="Google Shape;617;p80"/>
          <p:cNvSpPr txBox="1">
            <a:spLocks noGrp="1"/>
          </p:cNvSpPr>
          <p:nvPr>
            <p:ph type="body" idx="1"/>
          </p:nvPr>
        </p:nvSpPr>
        <p:spPr>
          <a:xfrm>
            <a:off x="623400" y="1159929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AutoNum type="arabicPeriod"/>
            </a:pPr>
            <a:r>
              <a:rPr lang="en-GB" dirty="0" err="1"/>
              <a:t>Im</a:t>
            </a:r>
            <a:r>
              <a:rPr lang="en-GB" dirty="0"/>
              <a:t> Fenster </a:t>
            </a:r>
            <a:r>
              <a:rPr lang="en-GB" b="1" dirty="0"/>
              <a:t>Git Repositories</a:t>
            </a:r>
            <a:r>
              <a:rPr lang="en-GB" dirty="0"/>
              <a:t>, </a:t>
            </a:r>
            <a:r>
              <a:rPr lang="en-GB" dirty="0" err="1"/>
              <a:t>Rechtsklick</a:t>
            </a:r>
            <a:r>
              <a:rPr lang="en-GB" dirty="0"/>
              <a:t> auf das Repository, </a:t>
            </a:r>
            <a:r>
              <a:rPr lang="en-GB" dirty="0" err="1"/>
              <a:t>dann</a:t>
            </a:r>
            <a:r>
              <a:rPr lang="en-GB" dirty="0"/>
              <a:t> “git pull --</a:t>
            </a:r>
            <a:r>
              <a:rPr lang="en-GB" dirty="0" err="1"/>
              <a:t>rebasae</a:t>
            </a:r>
            <a:r>
              <a:rPr lang="en-GB" dirty="0"/>
              <a:t>”.</a:t>
            </a:r>
            <a:br>
              <a:rPr lang="en-GB" dirty="0"/>
            </a:br>
            <a:endParaRPr dirty="0"/>
          </a:p>
          <a:p>
            <a:pPr>
              <a:buAutoNum type="arabicPeriod"/>
            </a:pPr>
            <a:r>
              <a:rPr lang="en-GB" dirty="0"/>
              <a:t>Zwei </a:t>
            </a:r>
            <a:r>
              <a:rPr lang="en-GB" dirty="0" err="1"/>
              <a:t>mögliche</a:t>
            </a:r>
            <a:r>
              <a:rPr lang="en-GB" dirty="0"/>
              <a:t> </a:t>
            </a:r>
            <a:r>
              <a:rPr lang="en-GB" dirty="0" err="1"/>
              <a:t>Ergebnisse</a:t>
            </a:r>
            <a:r>
              <a:rPr lang="en-GB" dirty="0"/>
              <a:t>:</a:t>
            </a:r>
            <a:br>
              <a:rPr lang="en-GB" dirty="0"/>
            </a:br>
            <a:endParaRPr dirty="0"/>
          </a:p>
          <a:p>
            <a:pPr lvl="1" indent="-342892">
              <a:spcBef>
                <a:spcPts val="0"/>
              </a:spcBef>
              <a:buSzPts val="1800"/>
              <a:buAutoNum type="alphaLcPeriod"/>
            </a:pPr>
            <a:r>
              <a:rPr lang="en-GB" sz="1800" dirty="0"/>
              <a:t>Result: “</a:t>
            </a:r>
            <a:r>
              <a:rPr lang="en-GB" sz="1800" b="1" dirty="0">
                <a:solidFill>
                  <a:srgbClr val="38761D"/>
                </a:solidFill>
              </a:rPr>
              <a:t>Merged</a:t>
            </a:r>
            <a:r>
              <a:rPr lang="en-GB" sz="1800" dirty="0"/>
              <a:t>”. Das Problem </a:t>
            </a:r>
            <a:r>
              <a:rPr lang="en-GB" sz="1800" dirty="0" err="1"/>
              <a:t>ist</a:t>
            </a:r>
            <a:r>
              <a:rPr lang="en-GB" sz="1800" dirty="0"/>
              <a:t> </a:t>
            </a:r>
            <a:r>
              <a:rPr lang="en-GB" sz="1800" dirty="0" err="1"/>
              <a:t>gelöst</a:t>
            </a:r>
            <a:r>
              <a:rPr lang="en-GB" sz="1800" dirty="0"/>
              <a:t>. </a:t>
            </a:r>
            <a:r>
              <a:rPr lang="en-GB" sz="1800" dirty="0" err="1"/>
              <a:t>Mit</a:t>
            </a:r>
            <a:r>
              <a:rPr lang="en-GB" sz="1800" dirty="0"/>
              <a:t> </a:t>
            </a:r>
            <a:r>
              <a:rPr lang="en-GB" sz="1800" dirty="0" err="1"/>
              <a:t>Rechtsklick</a:t>
            </a:r>
            <a:r>
              <a:rPr lang="en-GB" sz="1800" dirty="0"/>
              <a:t> auf Repo, </a:t>
            </a:r>
            <a:r>
              <a:rPr lang="en-GB" sz="1800" dirty="0" err="1"/>
              <a:t>dann</a:t>
            </a:r>
            <a:r>
              <a:rPr lang="en-GB" sz="1800" dirty="0"/>
              <a:t> “Push to Upstream” </a:t>
            </a:r>
            <a:r>
              <a:rPr lang="en-GB" sz="1800" dirty="0" err="1"/>
              <a:t>können</a:t>
            </a:r>
            <a:r>
              <a:rPr lang="en-GB" sz="1800" dirty="0"/>
              <a:t> die </a:t>
            </a:r>
            <a:r>
              <a:rPr lang="en-GB" sz="1800" dirty="0" err="1"/>
              <a:t>eigenen</a:t>
            </a:r>
            <a:r>
              <a:rPr lang="en-GB" sz="1800" dirty="0"/>
              <a:t> </a:t>
            </a:r>
            <a:r>
              <a:rPr lang="en-GB" sz="1800" dirty="0" err="1"/>
              <a:t>Änderungen</a:t>
            </a:r>
            <a:r>
              <a:rPr lang="en-GB" sz="1800" dirty="0"/>
              <a:t> </a:t>
            </a:r>
            <a:r>
              <a:rPr lang="en-GB" sz="1800" dirty="0" err="1"/>
              <a:t>hochgeladen</a:t>
            </a:r>
            <a:r>
              <a:rPr lang="en-GB" sz="1800" dirty="0"/>
              <a:t> </a:t>
            </a:r>
            <a:r>
              <a:rPr lang="en-GB" sz="1800" dirty="0" err="1"/>
              <a:t>werden</a:t>
            </a:r>
            <a:r>
              <a:rPr lang="en-GB" sz="1800" dirty="0"/>
              <a:t>.</a:t>
            </a:r>
            <a:br>
              <a:rPr lang="en-GB" sz="1800" dirty="0"/>
            </a:br>
            <a:endParaRPr sz="1800" dirty="0"/>
          </a:p>
          <a:p>
            <a:pPr lvl="1" indent="-342892">
              <a:spcBef>
                <a:spcPts val="0"/>
              </a:spcBef>
              <a:buSzPts val="1800"/>
              <a:buAutoNum type="alphaLcPeriod"/>
            </a:pPr>
            <a:r>
              <a:rPr lang="en-GB" sz="1800" dirty="0"/>
              <a:t>Result: “</a:t>
            </a:r>
            <a:r>
              <a:rPr lang="en-GB" sz="1800" b="1" dirty="0">
                <a:solidFill>
                  <a:srgbClr val="990000"/>
                </a:solidFill>
              </a:rPr>
              <a:t>Conflict</a:t>
            </a:r>
            <a:r>
              <a:rPr lang="en-GB" sz="1800" dirty="0"/>
              <a:t>”. TA und Student </a:t>
            </a:r>
            <a:r>
              <a:rPr lang="en-GB" sz="1800" dirty="0" err="1"/>
              <a:t>haben</a:t>
            </a:r>
            <a:r>
              <a:rPr lang="en-GB" sz="1800" dirty="0"/>
              <a:t> </a:t>
            </a:r>
            <a:r>
              <a:rPr lang="en-GB" sz="1800" dirty="0" err="1"/>
              <a:t>dieselbe</a:t>
            </a:r>
            <a:r>
              <a:rPr lang="en-GB" sz="1800" dirty="0"/>
              <a:t>(n) </a:t>
            </a:r>
            <a:r>
              <a:rPr lang="en-GB" sz="1800" dirty="0" err="1"/>
              <a:t>Datei</a:t>
            </a:r>
            <a:r>
              <a:rPr lang="en-GB" sz="1800" dirty="0"/>
              <a:t>(</a:t>
            </a:r>
            <a:r>
              <a:rPr lang="en-GB" sz="1800" dirty="0" err="1"/>
              <a:t>en</a:t>
            </a:r>
            <a:r>
              <a:rPr lang="en-GB" sz="1800" dirty="0"/>
              <a:t>) </a:t>
            </a:r>
            <a:r>
              <a:rPr lang="en-GB" sz="1800" dirty="0" err="1"/>
              <a:t>bearbeitet</a:t>
            </a:r>
            <a:r>
              <a:rPr lang="en-GB" sz="1800" dirty="0"/>
              <a:t>. Die rot </a:t>
            </a:r>
            <a:r>
              <a:rPr lang="en-GB" sz="1800" dirty="0" err="1"/>
              <a:t>markierten</a:t>
            </a:r>
            <a:r>
              <a:rPr lang="en-GB" sz="1800" dirty="0"/>
              <a:t> </a:t>
            </a:r>
            <a:r>
              <a:rPr lang="en-GB" sz="1800" dirty="0" err="1"/>
              <a:t>Dateien</a:t>
            </a:r>
            <a:r>
              <a:rPr lang="en-GB" sz="1800" dirty="0"/>
              <a:t> </a:t>
            </a:r>
            <a:r>
              <a:rPr lang="en-GB" sz="1800" dirty="0" err="1"/>
              <a:t>müssen</a:t>
            </a:r>
            <a:r>
              <a:rPr lang="en-GB" sz="1800" dirty="0"/>
              <a:t> </a:t>
            </a:r>
            <a:r>
              <a:rPr lang="en-GB" sz="1800" dirty="0" err="1"/>
              <a:t>manuell</a:t>
            </a:r>
            <a:r>
              <a:rPr lang="en-GB" sz="1800" dirty="0"/>
              <a:t> </a:t>
            </a:r>
            <a:r>
              <a:rPr lang="en-GB" sz="1800" dirty="0" err="1"/>
              <a:t>durchgegangen</a:t>
            </a:r>
            <a:r>
              <a:rPr lang="en-GB" sz="1800" dirty="0"/>
              <a:t> </a:t>
            </a:r>
            <a:r>
              <a:rPr lang="en-GB" sz="1800" dirty="0" err="1"/>
              <a:t>werden</a:t>
            </a:r>
            <a:r>
              <a:rPr lang="en-GB" sz="1800" dirty="0"/>
              <a:t>. </a:t>
            </a:r>
            <a:r>
              <a:rPr lang="en-GB" sz="1800" dirty="0" err="1"/>
              <a:t>Konflikt-Zeilen</a:t>
            </a:r>
            <a:r>
              <a:rPr lang="en-GB" sz="1800" dirty="0"/>
              <a:t> </a:t>
            </a:r>
            <a:r>
              <a:rPr lang="en-GB" sz="1800" dirty="0" err="1"/>
              <a:t>sind</a:t>
            </a:r>
            <a:r>
              <a:rPr lang="en-GB" sz="1800" dirty="0"/>
              <a:t> </a:t>
            </a:r>
            <a:r>
              <a:rPr lang="en-GB" sz="1800" dirty="0" err="1"/>
              <a:t>mit</a:t>
            </a:r>
            <a:r>
              <a:rPr lang="en-GB" sz="1800" dirty="0"/>
              <a:t> “&lt;&lt;&lt;&lt;”, “====” und “&gt;&gt;&gt;&gt;” </a:t>
            </a:r>
            <a:r>
              <a:rPr lang="en-GB" sz="1800" dirty="0" err="1"/>
              <a:t>markiert</a:t>
            </a:r>
            <a:r>
              <a:rPr lang="en-GB" sz="1800" dirty="0"/>
              <a:t>. </a:t>
            </a:r>
            <a:r>
              <a:rPr lang="en-GB" sz="1800" dirty="0" err="1"/>
              <a:t>Nach</a:t>
            </a:r>
            <a:r>
              <a:rPr lang="en-GB" sz="1800" dirty="0"/>
              <a:t> </a:t>
            </a:r>
            <a:r>
              <a:rPr lang="en-GB" sz="1800" dirty="0" err="1"/>
              <a:t>dem</a:t>
            </a:r>
            <a:r>
              <a:rPr lang="en-GB" sz="1800" dirty="0"/>
              <a:t> </a:t>
            </a:r>
            <a:r>
              <a:rPr lang="en-GB" sz="1800" dirty="0" err="1"/>
              <a:t>Bearbeiten</a:t>
            </a:r>
            <a:r>
              <a:rPr lang="en-GB" sz="1800" dirty="0"/>
              <a:t> </a:t>
            </a:r>
            <a:r>
              <a:rPr lang="en-GB" sz="1800" dirty="0" err="1"/>
              <a:t>erneut</a:t>
            </a:r>
            <a:r>
              <a:rPr lang="en-GB" sz="1800" dirty="0"/>
              <a:t> </a:t>
            </a:r>
            <a:r>
              <a:rPr lang="en-GB" sz="1800" dirty="0" err="1"/>
              <a:t>committen</a:t>
            </a:r>
            <a:r>
              <a:rPr lang="en-GB" sz="1800" dirty="0"/>
              <a:t>. Dann </a:t>
            </a:r>
            <a:r>
              <a:rPr lang="en-GB" sz="1800" dirty="0" err="1"/>
              <a:t>ist</a:t>
            </a:r>
            <a:r>
              <a:rPr lang="en-GB" sz="1800" dirty="0"/>
              <a:t> </a:t>
            </a:r>
            <a:r>
              <a:rPr lang="en-GB" sz="1800" dirty="0" err="1"/>
              <a:t>ein</a:t>
            </a:r>
            <a:r>
              <a:rPr lang="en-GB" sz="1800" dirty="0"/>
              <a:t> Push </a:t>
            </a:r>
            <a:r>
              <a:rPr lang="en-GB" sz="1800" dirty="0" err="1"/>
              <a:t>möglich</a:t>
            </a:r>
            <a:r>
              <a:rPr lang="en-GB" sz="1800" dirty="0"/>
              <a:t>.</a:t>
            </a:r>
            <a:endParaRPr sz="1800" dirty="0"/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75" y="239447"/>
            <a:ext cx="8301660" cy="466460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1"/>
          <p:cNvSpPr/>
          <p:nvPr/>
        </p:nvSpPr>
        <p:spPr>
          <a:xfrm>
            <a:off x="967300" y="2735650"/>
            <a:ext cx="816000" cy="3324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076" y="0"/>
            <a:ext cx="68378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2"/>
          <p:cNvPicPr preferRelativeResize="0"/>
          <p:nvPr/>
        </p:nvPicPr>
        <p:blipFill rotWithShape="1">
          <a:blip r:embed="rId4">
            <a:alphaModFix/>
          </a:blip>
          <a:srcRect l="10305" t="47873" r="73558" b="37140"/>
          <a:stretch/>
        </p:blipFill>
        <p:spPr>
          <a:xfrm>
            <a:off x="3941776" y="2520101"/>
            <a:ext cx="2176400" cy="152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82"/>
          <p:cNvCxnSpPr/>
          <p:nvPr/>
        </p:nvCxnSpPr>
        <p:spPr>
          <a:xfrm rot="10800000">
            <a:off x="2445925" y="2463550"/>
            <a:ext cx="1493400" cy="930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82"/>
          <p:cNvCxnSpPr/>
          <p:nvPr/>
        </p:nvCxnSpPr>
        <p:spPr>
          <a:xfrm rot="10800000">
            <a:off x="2521425" y="3309850"/>
            <a:ext cx="1426500" cy="7347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2" name="Google Shape;632;p82"/>
          <p:cNvPicPr preferRelativeResize="0"/>
          <p:nvPr/>
        </p:nvPicPr>
        <p:blipFill rotWithShape="1">
          <a:blip r:embed="rId4">
            <a:alphaModFix/>
          </a:blip>
          <a:srcRect l="26442" t="6145" r="52338" b="72403"/>
          <a:stretch/>
        </p:blipFill>
        <p:spPr>
          <a:xfrm>
            <a:off x="6178826" y="104599"/>
            <a:ext cx="2644947" cy="201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82"/>
          <p:cNvCxnSpPr/>
          <p:nvPr/>
        </p:nvCxnSpPr>
        <p:spPr>
          <a:xfrm flipH="1">
            <a:off x="3307150" y="122425"/>
            <a:ext cx="2859900" cy="376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82"/>
          <p:cNvCxnSpPr/>
          <p:nvPr/>
        </p:nvCxnSpPr>
        <p:spPr>
          <a:xfrm rot="10800000">
            <a:off x="3291950" y="1103400"/>
            <a:ext cx="2892300" cy="10059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5" name="Google Shape;635;p82"/>
          <p:cNvPicPr preferRelativeResize="0"/>
          <p:nvPr/>
        </p:nvPicPr>
        <p:blipFill rotWithShape="1">
          <a:blip r:embed="rId4">
            <a:alphaModFix/>
          </a:blip>
          <a:srcRect l="1022" t="9379" r="82399" b="73871"/>
          <a:stretch/>
        </p:blipFill>
        <p:spPr>
          <a:xfrm>
            <a:off x="272651" y="1173751"/>
            <a:ext cx="1851148" cy="1406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82"/>
          <p:cNvCxnSpPr/>
          <p:nvPr/>
        </p:nvCxnSpPr>
        <p:spPr>
          <a:xfrm rot="10800000" flipH="1">
            <a:off x="318250" y="721775"/>
            <a:ext cx="1239000" cy="4758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82"/>
          <p:cNvCxnSpPr/>
          <p:nvPr/>
        </p:nvCxnSpPr>
        <p:spPr>
          <a:xfrm rot="10800000" flipH="1">
            <a:off x="2133100" y="857375"/>
            <a:ext cx="648600" cy="3402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Feedback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975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618856" cy="3394472"/>
          </a:xfrm>
        </p:spPr>
        <p:txBody>
          <a:bodyPr>
            <a:normAutofit/>
          </a:bodyPr>
          <a:lstStyle/>
          <a:p>
            <a:r>
              <a:rPr lang="de-CH" b="0" dirty="0"/>
              <a:t>Ihr sagt den TAs ab u04 wo ihr Feedback haben möchtet.</a:t>
            </a:r>
          </a:p>
          <a:p>
            <a:r>
              <a:rPr lang="de-CH" b="0" dirty="0"/>
              <a:t>Dazu schreibt ihr die Aufgaben in das grademe.txt file und pushed dieses mit eurer Abgabe.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27D3FAD-FE96-F8DD-A3F3-610A20123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595036"/>
            <a:ext cx="3105583" cy="39534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1EF439-535D-C75C-6E0D-6E0F2FA20467}"/>
              </a:ext>
            </a:extLst>
          </p:cNvPr>
          <p:cNvSpPr/>
          <p:nvPr/>
        </p:nvSpPr>
        <p:spPr>
          <a:xfrm>
            <a:off x="5436096" y="4320779"/>
            <a:ext cx="1368152" cy="27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7911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44AD-2739-E31D-60A1-3044282D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vs Reference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66E8-9919-0DC7-DE83-032A69F8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/>
              <a:t>Variablen enthalten entweder einen </a:t>
            </a:r>
            <a:r>
              <a:rPr lang="de-DE" dirty="0"/>
              <a:t>Wert </a:t>
            </a:r>
            <a:r>
              <a:rPr lang="de-DE" b="0" dirty="0"/>
              <a:t>(Primitive Type) oder eine </a:t>
            </a:r>
            <a:r>
              <a:rPr lang="de-DE" dirty="0"/>
              <a:t>Referenz</a:t>
            </a:r>
            <a:r>
              <a:rPr lang="de-DE" b="0" dirty="0"/>
              <a:t> (</a:t>
            </a:r>
            <a:r>
              <a:rPr lang="de-DE" b="0" dirty="0" err="1"/>
              <a:t>Object</a:t>
            </a:r>
            <a:r>
              <a:rPr lang="de-DE" b="0" dirty="0"/>
              <a:t> oder </a:t>
            </a:r>
            <a:r>
              <a:rPr lang="de-DE" b="0" dirty="0" err="1"/>
              <a:t>Object</a:t>
            </a:r>
            <a:r>
              <a:rPr lang="de-DE" b="0" dirty="0"/>
              <a:t>[]).</a:t>
            </a:r>
          </a:p>
          <a:p>
            <a:r>
              <a:rPr lang="de-DE" b="0" dirty="0"/>
              <a:t>Variablen enthalten </a:t>
            </a:r>
            <a:r>
              <a:rPr lang="de-DE" dirty="0"/>
              <a:t>nie </a:t>
            </a:r>
            <a:r>
              <a:rPr lang="de-DE" b="0" dirty="0"/>
              <a:t>Objekte.</a:t>
            </a:r>
          </a:p>
          <a:p>
            <a:r>
              <a:rPr lang="de-DE" b="0" dirty="0"/>
              <a:t>Referenzen zeigen auf das Objekt im Speicher. </a:t>
            </a:r>
          </a:p>
          <a:p>
            <a:r>
              <a:rPr lang="de-DE" b="0" dirty="0"/>
              <a:t>Referenzen befolgen auch Value </a:t>
            </a:r>
            <a:r>
              <a:rPr lang="de-DE" b="0" dirty="0" err="1"/>
              <a:t>Semantics</a:t>
            </a:r>
            <a:r>
              <a:rPr lang="de-DE" b="0" dirty="0"/>
              <a:t>.</a:t>
            </a:r>
          </a:p>
          <a:p>
            <a:r>
              <a:rPr lang="de-DE" b="0" dirty="0"/>
              <a:t>Nur die </a:t>
            </a:r>
            <a:r>
              <a:rPr lang="de-DE" dirty="0"/>
              <a:t>Objekte</a:t>
            </a:r>
            <a:r>
              <a:rPr lang="de-DE" b="0" dirty="0"/>
              <a:t> selbst ermöglichen Reference </a:t>
            </a:r>
            <a:r>
              <a:rPr lang="de-DE" b="0" dirty="0" err="1"/>
              <a:t>Semantics</a:t>
            </a:r>
            <a:r>
              <a:rPr lang="de-DE" b="0" dirty="0"/>
              <a:t>.</a:t>
            </a:r>
            <a:endParaRPr lang="en-CH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B620-4268-4100-74A4-212CA090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56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35416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Nachbesprechung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236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1: Binärdarstellung</a:t>
            </a:r>
            <a:endParaRPr/>
          </a:p>
        </p:txBody>
      </p:sp>
      <p:pic>
        <p:nvPicPr>
          <p:cNvPr id="3" name="Picture 2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56A573A3-48D2-5B23-92E2-434DEC4D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89" y="1131590"/>
            <a:ext cx="6319047" cy="35975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2311E-E72B-0470-AEA3-8B2048E5E0F7}"/>
              </a:ext>
            </a:extLst>
          </p:cNvPr>
          <p:cNvSpPr txBox="1"/>
          <p:nvPr/>
        </p:nvSpPr>
        <p:spPr>
          <a:xfrm>
            <a:off x="1097427" y="4729100"/>
            <a:ext cx="694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Schritt 1:</a:t>
            </a:r>
            <a:r>
              <a:rPr lang="en-GB" dirty="0"/>
              <a:t> </a:t>
            </a:r>
            <a:r>
              <a:rPr lang="en-GB" dirty="0" err="1"/>
              <a:t>Finde</a:t>
            </a:r>
            <a:r>
              <a:rPr lang="en-GB" dirty="0"/>
              <a:t> exp so, </a:t>
            </a:r>
            <a:r>
              <a:rPr lang="en-GB" dirty="0" err="1"/>
              <a:t>dass</a:t>
            </a:r>
            <a:r>
              <a:rPr lang="en-GB" dirty="0"/>
              <a:t> 2^exp &lt;= number und 2^(exp + 1) &gt; number.</a:t>
            </a:r>
            <a:endParaRPr lang="en-CH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1: Binärdarstellung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311E-E72B-0470-AEA3-8B2048E5E0F7}"/>
              </a:ext>
            </a:extLst>
          </p:cNvPr>
          <p:cNvSpPr txBox="1"/>
          <p:nvPr/>
        </p:nvSpPr>
        <p:spPr>
          <a:xfrm>
            <a:off x="1097427" y="4729100"/>
            <a:ext cx="725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Schritt 2: </a:t>
            </a:r>
            <a:r>
              <a:rPr lang="en-GB" dirty="0" err="1"/>
              <a:t>Wenn</a:t>
            </a:r>
            <a:r>
              <a:rPr lang="en-GB" dirty="0"/>
              <a:t> 2^currentExp &gt;= number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das </a:t>
            </a:r>
            <a:r>
              <a:rPr lang="en-GB" dirty="0" err="1"/>
              <a:t>nächste</a:t>
            </a:r>
            <a:r>
              <a:rPr lang="en-GB" dirty="0"/>
              <a:t> Bit 1 </a:t>
            </a:r>
            <a:r>
              <a:rPr lang="en-GB" dirty="0" err="1"/>
              <a:t>sonst</a:t>
            </a:r>
            <a:r>
              <a:rPr lang="en-GB" dirty="0"/>
              <a:t> 0.</a:t>
            </a:r>
            <a:endParaRPr lang="en-CH" dirty="0"/>
          </a:p>
        </p:txBody>
      </p:sp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A26FF17-FEC7-9673-4A89-F1B26934A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60" y="1047317"/>
            <a:ext cx="6185079" cy="35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C544-01C6-80F3-F619-548131DB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 1D Array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F69E4-A4E7-FE74-95D5-1EFFC14CE3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230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2: Grösster gemeinsamer Teiler</a:t>
            </a:r>
            <a:endParaRPr/>
          </a:p>
        </p:txBody>
      </p:sp>
      <p:sp>
        <p:nvSpPr>
          <p:cNvPr id="239" name="Google Shape;239;p43"/>
          <p:cNvSpPr txBox="1"/>
          <p:nvPr/>
        </p:nvSpPr>
        <p:spPr>
          <a:xfrm>
            <a:off x="311700" y="2898625"/>
            <a:ext cx="3281700" cy="16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i="0" u="none" strike="noStrike" cap="none">
                <a:solidFill>
                  <a:srgbClr val="7F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 &lt;= y || x % y != 0) {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 b="0" i="0" u="none" strike="noStrike" cap="none">
                <a:solidFill>
                  <a:srgbClr val="3F7F5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Zwischenspeichern von y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 b="1" i="0" u="none" strike="noStrike" cap="none">
                <a:solidFill>
                  <a:srgbClr val="7F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altY = y;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y = x % y;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x = altY;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System.</a:t>
            </a:r>
            <a:r>
              <a:rPr lang="en-GB" sz="1300" b="1" i="0" u="none" strike="noStrike" cap="none">
                <a:solidFill>
                  <a:srgbClr val="7F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GB" sz="1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.println(y);</a:t>
            </a:r>
            <a:endParaRPr sz="13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0" name="Google Shape;240;p43"/>
          <p:cNvPicPr preferRelativeResize="0"/>
          <p:nvPr/>
        </p:nvPicPr>
        <p:blipFill rotWithShape="1">
          <a:blip r:embed="rId3">
            <a:alphaModFix/>
          </a:blip>
          <a:srcRect l="15083" t="28267" r="14433" b="46018"/>
          <a:stretch/>
        </p:blipFill>
        <p:spPr>
          <a:xfrm>
            <a:off x="311700" y="1017725"/>
            <a:ext cx="7601798" cy="17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/>
          <p:nvPr/>
        </p:nvSpPr>
        <p:spPr>
          <a:xfrm>
            <a:off x="3533925" y="3345425"/>
            <a:ext cx="2711700" cy="515700"/>
          </a:xfrm>
          <a:prstGeom prst="wedgeRoundRectCallout">
            <a:avLst>
              <a:gd name="adj1" fmla="val -59919"/>
              <a:gd name="adj2" fmla="val -85772"/>
              <a:gd name="adj3" fmla="val 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Negation der Bedingung in 1.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3: Zahlenerkennung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2400" y="1075000"/>
            <a:ext cx="621918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4"/>
          <p:cNvSpPr/>
          <p:nvPr/>
        </p:nvSpPr>
        <p:spPr>
          <a:xfrm>
            <a:off x="1419400" y="2800475"/>
            <a:ext cx="6219300" cy="477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3: Zahlenerkennung</a:t>
            </a:r>
            <a:endParaRPr/>
          </a:p>
        </p:txBody>
      </p:sp>
      <p:pic>
        <p:nvPicPr>
          <p:cNvPr id="254" name="Google Shape;254;p45"/>
          <p:cNvPicPr preferRelativeResize="0"/>
          <p:nvPr/>
        </p:nvPicPr>
        <p:blipFill rotWithShape="1">
          <a:blip r:embed="rId3">
            <a:alphaModFix/>
          </a:blip>
          <a:srcRect t="56781"/>
          <a:stretch/>
        </p:blipFill>
        <p:spPr>
          <a:xfrm>
            <a:off x="5164550" y="228213"/>
            <a:ext cx="3790001" cy="10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/>
          <p:nvPr/>
        </p:nvSpPr>
        <p:spPr>
          <a:xfrm>
            <a:off x="2296013" y="34166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5"/>
          <p:cNvSpPr/>
          <p:nvPr/>
        </p:nvSpPr>
        <p:spPr>
          <a:xfrm>
            <a:off x="656663" y="34166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5"/>
          <p:cNvSpPr/>
          <p:nvPr/>
        </p:nvSpPr>
        <p:spPr>
          <a:xfrm>
            <a:off x="1476338" y="34166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5"/>
          <p:cNvSpPr/>
          <p:nvPr/>
        </p:nvSpPr>
        <p:spPr>
          <a:xfrm>
            <a:off x="4755038" y="34166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5"/>
          <p:cNvSpPr/>
          <p:nvPr/>
        </p:nvSpPr>
        <p:spPr>
          <a:xfrm>
            <a:off x="3115688" y="34166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5"/>
          <p:cNvSpPr/>
          <p:nvPr/>
        </p:nvSpPr>
        <p:spPr>
          <a:xfrm>
            <a:off x="3935363" y="34166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5"/>
          <p:cNvSpPr/>
          <p:nvPr/>
        </p:nvSpPr>
        <p:spPr>
          <a:xfrm>
            <a:off x="7214063" y="38639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5"/>
          <p:cNvSpPr/>
          <p:nvPr/>
        </p:nvSpPr>
        <p:spPr>
          <a:xfrm>
            <a:off x="5574713" y="38639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5"/>
          <p:cNvSpPr/>
          <p:nvPr/>
        </p:nvSpPr>
        <p:spPr>
          <a:xfrm>
            <a:off x="6394388" y="38639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5"/>
          <p:cNvSpPr/>
          <p:nvPr/>
        </p:nvSpPr>
        <p:spPr>
          <a:xfrm>
            <a:off x="8033738" y="3863925"/>
            <a:ext cx="453600" cy="44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5"/>
          <p:cNvSpPr/>
          <p:nvPr/>
        </p:nvSpPr>
        <p:spPr>
          <a:xfrm>
            <a:off x="7573038" y="3291225"/>
            <a:ext cx="585000" cy="572700"/>
          </a:xfrm>
          <a:prstGeom prst="diamond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5"/>
          <p:cNvSpPr/>
          <p:nvPr/>
        </p:nvSpPr>
        <p:spPr>
          <a:xfrm>
            <a:off x="5918850" y="3291225"/>
            <a:ext cx="585000" cy="572700"/>
          </a:xfrm>
          <a:prstGeom prst="diamond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4279488" y="2843925"/>
            <a:ext cx="585000" cy="572700"/>
          </a:xfrm>
          <a:prstGeom prst="diamond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5"/>
          <p:cNvSpPr/>
          <p:nvPr/>
        </p:nvSpPr>
        <p:spPr>
          <a:xfrm>
            <a:off x="2640150" y="2843925"/>
            <a:ext cx="585000" cy="572700"/>
          </a:xfrm>
          <a:prstGeom prst="diamond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/>
          <p:nvPr/>
        </p:nvSpPr>
        <p:spPr>
          <a:xfrm>
            <a:off x="1000825" y="2843925"/>
            <a:ext cx="585000" cy="572700"/>
          </a:xfrm>
          <a:prstGeom prst="diamond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6745938" y="2843925"/>
            <a:ext cx="585000" cy="572700"/>
          </a:xfrm>
          <a:prstGeom prst="diamond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45"/>
          <p:cNvCxnSpPr>
            <a:stCxn id="256" idx="0"/>
            <a:endCxn id="269" idx="1"/>
          </p:cNvCxnSpPr>
          <p:nvPr/>
        </p:nvCxnSpPr>
        <p:spPr>
          <a:xfrm rot="-5400000">
            <a:off x="798863" y="3214725"/>
            <a:ext cx="286500" cy="1173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45"/>
          <p:cNvCxnSpPr>
            <a:stCxn id="269" idx="3"/>
            <a:endCxn id="257" idx="0"/>
          </p:cNvCxnSpPr>
          <p:nvPr/>
        </p:nvCxnSpPr>
        <p:spPr>
          <a:xfrm>
            <a:off x="1585825" y="3130275"/>
            <a:ext cx="117300" cy="2865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45"/>
          <p:cNvCxnSpPr>
            <a:stCxn id="255" idx="0"/>
            <a:endCxn id="268" idx="1"/>
          </p:cNvCxnSpPr>
          <p:nvPr/>
        </p:nvCxnSpPr>
        <p:spPr>
          <a:xfrm rot="-5400000">
            <a:off x="2438213" y="3214725"/>
            <a:ext cx="286500" cy="1173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45"/>
          <p:cNvCxnSpPr>
            <a:stCxn id="259" idx="0"/>
            <a:endCxn id="268" idx="3"/>
          </p:cNvCxnSpPr>
          <p:nvPr/>
        </p:nvCxnSpPr>
        <p:spPr>
          <a:xfrm rot="5400000" flipH="1">
            <a:off x="3140588" y="3214725"/>
            <a:ext cx="286500" cy="1173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45"/>
          <p:cNvCxnSpPr>
            <a:stCxn id="260" idx="0"/>
            <a:endCxn id="267" idx="1"/>
          </p:cNvCxnSpPr>
          <p:nvPr/>
        </p:nvCxnSpPr>
        <p:spPr>
          <a:xfrm rot="-5400000">
            <a:off x="4077563" y="3214725"/>
            <a:ext cx="286500" cy="1173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45"/>
          <p:cNvCxnSpPr>
            <a:stCxn id="267" idx="3"/>
            <a:endCxn id="258" idx="0"/>
          </p:cNvCxnSpPr>
          <p:nvPr/>
        </p:nvCxnSpPr>
        <p:spPr>
          <a:xfrm>
            <a:off x="4864488" y="3130275"/>
            <a:ext cx="117300" cy="2865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45"/>
          <p:cNvCxnSpPr>
            <a:stCxn id="262" idx="0"/>
            <a:endCxn id="266" idx="1"/>
          </p:cNvCxnSpPr>
          <p:nvPr/>
        </p:nvCxnSpPr>
        <p:spPr>
          <a:xfrm rot="-5400000">
            <a:off x="5716913" y="3662025"/>
            <a:ext cx="286500" cy="1173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45"/>
          <p:cNvCxnSpPr>
            <a:stCxn id="266" idx="3"/>
            <a:endCxn id="263" idx="0"/>
          </p:cNvCxnSpPr>
          <p:nvPr/>
        </p:nvCxnSpPr>
        <p:spPr>
          <a:xfrm>
            <a:off x="6503850" y="3577575"/>
            <a:ext cx="117300" cy="2865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45"/>
          <p:cNvCxnSpPr>
            <a:stCxn id="270" idx="1"/>
            <a:endCxn id="266" idx="0"/>
          </p:cNvCxnSpPr>
          <p:nvPr/>
        </p:nvCxnSpPr>
        <p:spPr>
          <a:xfrm flipH="1">
            <a:off x="6211338" y="3130275"/>
            <a:ext cx="534600" cy="161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45"/>
          <p:cNvCxnSpPr>
            <a:endCxn id="265" idx="0"/>
          </p:cNvCxnSpPr>
          <p:nvPr/>
        </p:nvCxnSpPr>
        <p:spPr>
          <a:xfrm>
            <a:off x="7330938" y="3130125"/>
            <a:ext cx="534600" cy="161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281;p45"/>
          <p:cNvCxnSpPr>
            <a:stCxn id="265" idx="1"/>
            <a:endCxn id="261" idx="0"/>
          </p:cNvCxnSpPr>
          <p:nvPr/>
        </p:nvCxnSpPr>
        <p:spPr>
          <a:xfrm flipH="1">
            <a:off x="7440738" y="3577575"/>
            <a:ext cx="132300" cy="2865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45"/>
          <p:cNvCxnSpPr>
            <a:stCxn id="265" idx="3"/>
            <a:endCxn id="264" idx="0"/>
          </p:cNvCxnSpPr>
          <p:nvPr/>
        </p:nvCxnSpPr>
        <p:spPr>
          <a:xfrm>
            <a:off x="8158038" y="3577575"/>
            <a:ext cx="102600" cy="2865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45"/>
          <p:cNvSpPr/>
          <p:nvPr/>
        </p:nvSpPr>
        <p:spPr>
          <a:xfrm>
            <a:off x="1820488" y="2368425"/>
            <a:ext cx="585000" cy="572700"/>
          </a:xfrm>
          <a:prstGeom prst="diamond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5443313" y="2368425"/>
            <a:ext cx="585000" cy="572700"/>
          </a:xfrm>
          <a:prstGeom prst="diamond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5"/>
          <p:cNvSpPr/>
          <p:nvPr/>
        </p:nvSpPr>
        <p:spPr>
          <a:xfrm>
            <a:off x="3631900" y="1935950"/>
            <a:ext cx="585000" cy="572700"/>
          </a:xfrm>
          <a:prstGeom prst="diamond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45"/>
          <p:cNvCxnSpPr>
            <a:stCxn id="269" idx="0"/>
            <a:endCxn id="283" idx="1"/>
          </p:cNvCxnSpPr>
          <p:nvPr/>
        </p:nvCxnSpPr>
        <p:spPr>
          <a:xfrm rot="-5400000">
            <a:off x="1462225" y="2485725"/>
            <a:ext cx="189300" cy="527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287;p45"/>
          <p:cNvCxnSpPr>
            <a:stCxn id="283" idx="3"/>
            <a:endCxn id="268" idx="0"/>
          </p:cNvCxnSpPr>
          <p:nvPr/>
        </p:nvCxnSpPr>
        <p:spPr>
          <a:xfrm>
            <a:off x="2405488" y="2654775"/>
            <a:ext cx="527100" cy="1893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288;p45"/>
          <p:cNvCxnSpPr>
            <a:stCxn id="267" idx="0"/>
            <a:endCxn id="284" idx="1"/>
          </p:cNvCxnSpPr>
          <p:nvPr/>
        </p:nvCxnSpPr>
        <p:spPr>
          <a:xfrm rot="-5400000">
            <a:off x="4912938" y="2313675"/>
            <a:ext cx="189300" cy="8712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p45"/>
          <p:cNvCxnSpPr>
            <a:stCxn id="270" idx="0"/>
            <a:endCxn id="284" idx="3"/>
          </p:cNvCxnSpPr>
          <p:nvPr/>
        </p:nvCxnSpPr>
        <p:spPr>
          <a:xfrm rot="5400000" flipH="1">
            <a:off x="6438738" y="2244225"/>
            <a:ext cx="189300" cy="1010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45"/>
          <p:cNvCxnSpPr>
            <a:stCxn id="285" idx="1"/>
            <a:endCxn id="283" idx="0"/>
          </p:cNvCxnSpPr>
          <p:nvPr/>
        </p:nvCxnSpPr>
        <p:spPr>
          <a:xfrm flipH="1">
            <a:off x="2113000" y="2222300"/>
            <a:ext cx="1518900" cy="146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291;p45"/>
          <p:cNvCxnSpPr>
            <a:endCxn id="284" idx="0"/>
          </p:cNvCxnSpPr>
          <p:nvPr/>
        </p:nvCxnSpPr>
        <p:spPr>
          <a:xfrm>
            <a:off x="4216913" y="2222325"/>
            <a:ext cx="1518900" cy="146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2" name="Google Shape;292;p45"/>
          <p:cNvCxnSpPr>
            <a:stCxn id="285" idx="0"/>
          </p:cNvCxnSpPr>
          <p:nvPr/>
        </p:nvCxnSpPr>
        <p:spPr>
          <a:xfrm rot="10800000" flipH="1">
            <a:off x="3924400" y="1644950"/>
            <a:ext cx="6300" cy="29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3" name="Google Shape;293;p45"/>
          <p:cNvSpPr txBox="1"/>
          <p:nvPr/>
        </p:nvSpPr>
        <p:spPr>
          <a:xfrm>
            <a:off x="2112938" y="1815875"/>
            <a:ext cx="1811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{1,2,3,7}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3924413" y="1815875"/>
            <a:ext cx="1811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{0,4,5,6,8,9}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5715488" y="2244675"/>
            <a:ext cx="1323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{0,4,8,9}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571988" y="2244675"/>
            <a:ext cx="1323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{5,6}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7038463" y="2720175"/>
            <a:ext cx="8271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{0,8}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6211388" y="2720175"/>
            <a:ext cx="8271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{4,9}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4: Berechnungen</a:t>
            </a:r>
            <a:endParaRPr/>
          </a:p>
        </p:txBody>
      </p: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EBFE5E8-0EC4-4B2E-78A6-43E465F4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06"/>
            <a:ext cx="9144000" cy="3314153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66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4: Berechnungen</a:t>
            </a: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55095AC-BA76-2C97-2D01-E1EF5AAD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06"/>
            <a:ext cx="9144000" cy="3122742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6F4962-FEA7-07DD-FC2A-8612226F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25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350" y="152400"/>
            <a:ext cx="672437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0713" y="1289975"/>
            <a:ext cx="4695825" cy="55245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6" name="Google Shape;326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0713" y="3979113"/>
            <a:ext cx="2752725" cy="54292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Aufgabe 5: Scrabble</a:t>
            </a:r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350" y="1017725"/>
            <a:ext cx="8121949" cy="37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 err="1"/>
              <a:t>Vorbesprechung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118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1: </a:t>
            </a:r>
            <a:r>
              <a:rPr lang="en-GB" dirty="0" err="1"/>
              <a:t>Sieb</a:t>
            </a:r>
            <a:r>
              <a:rPr lang="en-GB" dirty="0"/>
              <a:t> des Eratosthenes</a:t>
            </a:r>
            <a:endParaRPr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A6765B14-8CFE-4CC0-517F-61CA3F964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78826"/>
            <a:ext cx="7885945" cy="34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58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2: Arrays</a:t>
            </a:r>
            <a:endParaRPr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0842C1C-6E74-A960-F85E-3F6787544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" y="1331917"/>
            <a:ext cx="7740352" cy="30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dirty="0"/>
              <a:t>2D Arrays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029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2: Arrays</a:t>
            </a:r>
            <a:endParaRPr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713B395-39DB-2B64-E6BF-4C5E652DE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73" y="1158625"/>
            <a:ext cx="6433654" cy="3745560"/>
          </a:xfrm>
          <a:prstGeom prst="rect">
            <a:avLst/>
          </a:prstGeom>
        </p:spPr>
      </p:pic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B8E25931-79BA-3503-423B-2565F487E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0"/>
          <a:stretch/>
        </p:blipFill>
        <p:spPr>
          <a:xfrm>
            <a:off x="1353138" y="1059581"/>
            <a:ext cx="6171189" cy="2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34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3: 2D Arrays</a:t>
            </a:r>
            <a:endParaRPr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D496AEF-E663-5741-F28A-15802DB6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4" name="Picture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0BFF33A1-DA86-F7D4-AE5E-0424BF024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5" y="1315886"/>
            <a:ext cx="8383170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410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4: </a:t>
            </a:r>
            <a:r>
              <a:rPr lang="en-GB" dirty="0" err="1"/>
              <a:t>Testen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JUnit</a:t>
            </a:r>
            <a:endParaRPr dirty="0"/>
          </a:p>
        </p:txBody>
      </p:sp>
      <p:sp>
        <p:nvSpPr>
          <p:cNvPr id="358" name="Google Shape;358;p54"/>
          <p:cNvSpPr txBox="1"/>
          <p:nvPr/>
        </p:nvSpPr>
        <p:spPr>
          <a:xfrm>
            <a:off x="311700" y="1152475"/>
            <a:ext cx="8520600" cy="3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Zweck des Programms:</a:t>
            </a:r>
            <a:endParaRPr sz="18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Wochentag eines Datums (nach 01.01.1900) ausgeben</a:t>
            </a:r>
            <a:b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Beispiel:13.10.2017 → Friday</a:t>
            </a:r>
            <a:b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Gibt fälschlicherweise aber </a:t>
            </a:r>
            <a:r>
              <a:rPr lang="en-GB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“The 13.10.2017 is a Sunday”</a:t>
            </a: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aus.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Berücksichtigt Schaltjahre (“Leap year”)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Funktionsweise:</a:t>
            </a:r>
            <a:endParaRPr sz="18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Überprüft, ob Datum OK ist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Zählt die Tage ab 1.1.1900 bis zum eingegebenen Datum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Wochentag = Tage % 7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4: </a:t>
            </a:r>
            <a:r>
              <a:rPr lang="en-GB" dirty="0" err="1"/>
              <a:t>Testen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JUnit</a:t>
            </a:r>
            <a:endParaRPr dirty="0"/>
          </a:p>
        </p:txBody>
      </p:sp>
      <p:sp>
        <p:nvSpPr>
          <p:cNvPr id="364" name="Google Shape;364;p55"/>
          <p:cNvSpPr txBox="1"/>
          <p:nvPr/>
        </p:nvSpPr>
        <p:spPr>
          <a:xfrm>
            <a:off x="311700" y="1152475"/>
            <a:ext cx="85206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Tests in </a:t>
            </a:r>
            <a:r>
              <a:rPr lang="en-GB" sz="1800" b="1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PerpetualCalendarTest.java</a:t>
            </a:r>
            <a:endParaRPr sz="18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Einzelne Tests prüfen Rückgabewerte von einzelnen Methoden des Programms </a:t>
            </a:r>
            <a:r>
              <a:rPr lang="en-GB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PerpetualCalendar.java</a:t>
            </a:r>
            <a:endParaRPr sz="18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Tests sollten </a:t>
            </a:r>
            <a:r>
              <a:rPr lang="en-GB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interessante </a:t>
            </a: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Parameter für die Methoden testen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Beispiel </a:t>
            </a:r>
            <a:r>
              <a:rPr lang="en-GB" sz="1600" b="0" i="0" u="none" strike="noStrike" cap="non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testCountDaysInYear()</a:t>
            </a: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assertEquals(366, PerpetualCalendar.countDaysInYear(1904));</a:t>
            </a:r>
            <a:br>
              <a:rPr lang="en-GB" sz="1400" b="0" i="0" u="none" strike="noStrike" cap="non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1904 ist ein Schaltjahr, also sollte </a:t>
            </a:r>
            <a:r>
              <a:rPr lang="en-GB" sz="16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countDaysInYear()</a:t>
            </a:r>
            <a:r>
              <a:rPr lang="en-GB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366 Tage zurückgeben</a:t>
            </a:r>
            <a:endParaRPr sz="1400" b="0" i="0" u="none" strike="noStrike" cap="none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2551050" y="3957475"/>
            <a:ext cx="40419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5: Matching Numbers</a:t>
            </a:r>
            <a:endParaRPr dirty="0"/>
          </a:p>
        </p:txBody>
      </p:sp>
      <p:pic>
        <p:nvPicPr>
          <p:cNvPr id="3" name="Picture 2" descr="A white text with black and white text&#10;&#10;Description automatically generated">
            <a:extLst>
              <a:ext uri="{FF2B5EF4-FFF2-40B4-BE49-F238E27FC236}">
                <a16:creationId xmlns:a16="http://schemas.microsoft.com/office/drawing/2014/main" id="{53217CD8-AC70-AA8A-E7D8-0FC891762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6" y="1409489"/>
            <a:ext cx="8244408" cy="33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8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Aufgabe 5: Matching Numbers</a:t>
            </a:r>
            <a:endParaRPr dirty="0"/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736BFA8B-05A0-7E5C-162C-4FA009740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1419622"/>
            <a:ext cx="8604448" cy="2757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3591F1-F66A-F5B1-A6AC-FE73555B18A0}"/>
              </a:ext>
            </a:extLst>
          </p:cNvPr>
          <p:cNvSpPr/>
          <p:nvPr/>
        </p:nvSpPr>
        <p:spPr>
          <a:xfrm>
            <a:off x="269776" y="3795886"/>
            <a:ext cx="79026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12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DABC-5A3A-CF0C-83C5-7987B553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Aufgabe 6: Substring-Counter (Bonus!)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99E1-E75C-45EA-F769-B82E1F7C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dirty="0" err="1"/>
              <a:t>Diese</a:t>
            </a:r>
            <a:r>
              <a:rPr lang="en-GB" b="0" dirty="0"/>
              <a:t> Aufgabe </a:t>
            </a:r>
            <a:r>
              <a:rPr lang="en-GB" b="0" dirty="0" err="1"/>
              <a:t>gibt</a:t>
            </a:r>
            <a:r>
              <a:rPr lang="en-GB" b="0" dirty="0"/>
              <a:t> </a:t>
            </a:r>
            <a:r>
              <a:rPr lang="en-GB" b="0" dirty="0" err="1"/>
              <a:t>Bonuspunkte</a:t>
            </a:r>
            <a:r>
              <a:rPr lang="en-GB" b="0" dirty="0"/>
              <a:t>!</a:t>
            </a:r>
            <a:endParaRPr lang="en-CH" b="0" dirty="0"/>
          </a:p>
          <a:p>
            <a:r>
              <a:rPr lang="en-GB" b="0" dirty="0" err="1"/>
              <a:t>Regeln</a:t>
            </a:r>
            <a:r>
              <a:rPr lang="en-GB" b="0" dirty="0"/>
              <a:t> </a:t>
            </a:r>
            <a:r>
              <a:rPr lang="en-GB" b="0" dirty="0" err="1"/>
              <a:t>findet</a:t>
            </a:r>
            <a:r>
              <a:rPr lang="en-GB" b="0" dirty="0"/>
              <a:t> </a:t>
            </a:r>
            <a:r>
              <a:rPr lang="en-GB" b="0" dirty="0" err="1"/>
              <a:t>ihr</a:t>
            </a:r>
            <a:r>
              <a:rPr lang="en-GB" b="0" dirty="0"/>
              <a:t> </a:t>
            </a:r>
            <a:r>
              <a:rPr lang="en-GB" b="0" dirty="0" err="1"/>
              <a:t>hier</a:t>
            </a:r>
            <a:r>
              <a:rPr lang="en-GB" b="0" dirty="0"/>
              <a:t>: </a:t>
            </a:r>
            <a:r>
              <a:rPr lang="en-GB" b="0" dirty="0">
                <a:hlinkClick r:id="rId3"/>
              </a:rPr>
              <a:t>https://lec.inf.ethz.ch/infk/eprog/2024/exercises/additionals/bonusaufgaben_regeln.pdf</a:t>
            </a:r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022A3-0317-D2F9-68D3-F3360B2F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76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2210248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21E9-9635-A372-48A7-DDC72143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Kahoot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6494C-6C09-85E1-36A2-95E90876E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6F5E3-12AA-8847-97E2-0BFC6B90A3B1}"/>
              </a:ext>
            </a:extLst>
          </p:cNvPr>
          <p:cNvSpPr txBox="1"/>
          <p:nvPr/>
        </p:nvSpPr>
        <p:spPr>
          <a:xfrm>
            <a:off x="1259632" y="2858437"/>
            <a:ext cx="7125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/details/e70bd2da-9dda-4697-a00f-b35f43b5ed60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2708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8C04-0D8C-209A-FADC-AED56E02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59960-590A-8B64-286B-4A624EC5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F8DD1-6B31-2131-7C30-DCB7B392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24" y="802245"/>
            <a:ext cx="4136752" cy="35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4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E15C-4498-F384-7B0B-22BA18CD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30E7-DA2E-64CE-365E-54B6CD34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84" y="2143125"/>
            <a:ext cx="8003232" cy="857250"/>
          </a:xfrm>
        </p:spPr>
        <p:txBody>
          <a:bodyPr>
            <a:normAutofit/>
          </a:bodyPr>
          <a:lstStyle/>
          <a:p>
            <a:pPr algn="ctr"/>
            <a:r>
              <a:rPr lang="de-CH" dirty="0"/>
              <a:t>[[1,2,3],[4,5,6],[7,8,9]]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E63B0-C81F-9305-2F44-21BA63F4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9158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4263</TotalTime>
  <Words>2341</Words>
  <Application>Microsoft Macintosh PowerPoint</Application>
  <PresentationFormat>On-screen Show (16:9)</PresentationFormat>
  <Paragraphs>481</Paragraphs>
  <Slides>77</Slides>
  <Notes>58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Consolas</vt:lpstr>
      <vt:lpstr>Courier New</vt:lpstr>
      <vt:lpstr>Noto Color Emoji</vt:lpstr>
      <vt:lpstr>Open Sans</vt:lpstr>
      <vt:lpstr>Ubuntu Mono</vt:lpstr>
      <vt:lpstr>Wingdings</vt:lpstr>
      <vt:lpstr>template</vt:lpstr>
      <vt:lpstr>PowerPoint Presentation</vt:lpstr>
      <vt:lpstr>Programm</vt:lpstr>
      <vt:lpstr>Organisatorisches</vt:lpstr>
      <vt:lpstr>1D Arrays</vt:lpstr>
      <vt:lpstr>Eindimensionale Arrays</vt:lpstr>
      <vt:lpstr>Beispiel 1D Array</vt:lpstr>
      <vt:lpstr>2D Arrays</vt:lpstr>
      <vt:lpstr>PowerPoint Presentation</vt:lpstr>
      <vt:lpstr>[[1,2,3],[4,5,6],[7,8,9]]</vt:lpstr>
      <vt:lpstr>Zweidimensionale Arrays</vt:lpstr>
      <vt:lpstr>2D Arrays</vt:lpstr>
      <vt:lpstr>PowerPoint Presentation</vt:lpstr>
      <vt:lpstr>PowerPoint Presentation</vt:lpstr>
      <vt:lpstr>Strings: Wiederholung</vt:lpstr>
      <vt:lpstr>Strings Internal (nice to know)</vt:lpstr>
      <vt:lpstr>String Performance</vt:lpstr>
      <vt:lpstr>String Beispiel</vt:lpstr>
      <vt:lpstr>String Beispiel</vt:lpstr>
      <vt:lpstr>String Beispiele</vt:lpstr>
      <vt:lpstr>String Beispiele</vt:lpstr>
      <vt:lpstr>Methoden</vt:lpstr>
      <vt:lpstr>public static int add(int a, int b){ … </vt:lpstr>
      <vt:lpstr>public static int add(int a, int b){ … </vt:lpstr>
      <vt:lpstr>public static int add(int a, int b){ … </vt:lpstr>
      <vt:lpstr>Java: Methoden Signatur</vt:lpstr>
      <vt:lpstr>Method-Overloading</vt:lpstr>
      <vt:lpstr>Rekursion</vt:lpstr>
      <vt:lpstr>Rekursion - Beispiel </vt:lpstr>
      <vt:lpstr>Rekursion - Potenzieren</vt:lpstr>
      <vt:lpstr>Tut das Vorprogrammieren!</vt:lpstr>
      <vt:lpstr>Java Debugger</vt:lpstr>
      <vt:lpstr>Was ist der Debugger und was tut er?</vt:lpstr>
      <vt:lpstr>PowerPoint Presentation</vt:lpstr>
      <vt:lpstr>Breakpoints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Mit step into:</vt:lpstr>
      <vt:lpstr>Mit step over:</vt:lpstr>
      <vt:lpstr>Step over vs. Step into: Wann welches benutzen?</vt:lpstr>
      <vt:lpstr>PowerPoint Presentation</vt:lpstr>
      <vt:lpstr>PowerPoint Presentation</vt:lpstr>
      <vt:lpstr>Falls nicht automatisch zur Debugger Perspective gewechselt wird:</vt:lpstr>
      <vt:lpstr>Zurück zur Java Perspective wechseln:</vt:lpstr>
      <vt:lpstr>Git Merge Conflicts</vt:lpstr>
      <vt:lpstr>PowerPoint Presentation</vt:lpstr>
      <vt:lpstr>Git - Merge Conflicts</vt:lpstr>
      <vt:lpstr>Einfache Lösung</vt:lpstr>
      <vt:lpstr>PowerPoint Presentation</vt:lpstr>
      <vt:lpstr>PowerPoint Presentation</vt:lpstr>
      <vt:lpstr>Feedback</vt:lpstr>
      <vt:lpstr>Feedback</vt:lpstr>
      <vt:lpstr>Value vs Reference</vt:lpstr>
      <vt:lpstr>Nachbesprechung</vt:lpstr>
      <vt:lpstr>Aufgabe 1: Binärdarstellung</vt:lpstr>
      <vt:lpstr>Aufgabe 1: Binärdarstellung</vt:lpstr>
      <vt:lpstr>Aufgabe 2: Grösster gemeinsamer Teiler</vt:lpstr>
      <vt:lpstr>Aufgabe 3: Zahlenerkennung</vt:lpstr>
      <vt:lpstr>Aufgabe 3: Zahlenerkennung</vt:lpstr>
      <vt:lpstr>Aufgabe 4: Berechnungen</vt:lpstr>
      <vt:lpstr>Aufgabe 4: Berechnungen</vt:lpstr>
      <vt:lpstr>PowerPoint Presentation</vt:lpstr>
      <vt:lpstr>Aufgabe 5: Scrabble</vt:lpstr>
      <vt:lpstr>Vorbesprechung</vt:lpstr>
      <vt:lpstr>Aufgabe 1: Sieb des Eratosthenes</vt:lpstr>
      <vt:lpstr>Aufgabe 2: Arrays</vt:lpstr>
      <vt:lpstr>Aufgabe 2: Arrays</vt:lpstr>
      <vt:lpstr>Aufgabe 3: 2D Arrays</vt:lpstr>
      <vt:lpstr>Aufgabe 4: Testen mit JUnit</vt:lpstr>
      <vt:lpstr>Aufgabe 4: Testen mit JUnit</vt:lpstr>
      <vt:lpstr>Aufgabe 5: Matching Numbers</vt:lpstr>
      <vt:lpstr>Aufgabe 5: Matching Numbers</vt:lpstr>
      <vt:lpstr>Aufgabe 6: Substring-Counter (Bonus!)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Zoltán Majó</dc:creator>
  <cp:lastModifiedBy>Baumberger  Timo</cp:lastModifiedBy>
  <cp:revision>3229</cp:revision>
  <cp:lastPrinted>2023-09-26T12:23:18Z</cp:lastPrinted>
  <dcterms:created xsi:type="dcterms:W3CDTF">2016-09-26T19:13:08Z</dcterms:created>
  <dcterms:modified xsi:type="dcterms:W3CDTF">2024-10-16T12:54:40Z</dcterms:modified>
</cp:coreProperties>
</file>